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76"/>
  </p:notesMasterIdLst>
  <p:sldIdLst>
    <p:sldId id="256" r:id="rId2"/>
    <p:sldId id="298" r:id="rId3"/>
    <p:sldId id="355" r:id="rId4"/>
    <p:sldId id="336" r:id="rId5"/>
    <p:sldId id="341" r:id="rId6"/>
    <p:sldId id="337" r:id="rId7"/>
    <p:sldId id="343" r:id="rId8"/>
    <p:sldId id="338" r:id="rId9"/>
    <p:sldId id="380" r:id="rId10"/>
    <p:sldId id="314" r:id="rId11"/>
    <p:sldId id="349" r:id="rId12"/>
    <p:sldId id="350" r:id="rId13"/>
    <p:sldId id="351" r:id="rId14"/>
    <p:sldId id="359" r:id="rId15"/>
    <p:sldId id="356" r:id="rId16"/>
    <p:sldId id="391" r:id="rId17"/>
    <p:sldId id="394" r:id="rId18"/>
    <p:sldId id="392" r:id="rId19"/>
    <p:sldId id="393" r:id="rId20"/>
    <p:sldId id="396" r:id="rId21"/>
    <p:sldId id="397" r:id="rId22"/>
    <p:sldId id="398" r:id="rId23"/>
    <p:sldId id="399" r:id="rId24"/>
    <p:sldId id="395" r:id="rId25"/>
    <p:sldId id="400" r:id="rId26"/>
    <p:sldId id="401" r:id="rId27"/>
    <p:sldId id="402" r:id="rId28"/>
    <p:sldId id="419" r:id="rId29"/>
    <p:sldId id="416" r:id="rId30"/>
    <p:sldId id="417" r:id="rId31"/>
    <p:sldId id="403" r:id="rId32"/>
    <p:sldId id="383" r:id="rId33"/>
    <p:sldId id="384" r:id="rId34"/>
    <p:sldId id="385" r:id="rId35"/>
    <p:sldId id="386" r:id="rId36"/>
    <p:sldId id="418" r:id="rId37"/>
    <p:sldId id="381" r:id="rId38"/>
    <p:sldId id="382" r:id="rId39"/>
    <p:sldId id="304" r:id="rId40"/>
    <p:sldId id="371" r:id="rId41"/>
    <p:sldId id="404" r:id="rId42"/>
    <p:sldId id="372" r:id="rId43"/>
    <p:sldId id="374" r:id="rId44"/>
    <p:sldId id="405" r:id="rId45"/>
    <p:sldId id="370" r:id="rId46"/>
    <p:sldId id="311" r:id="rId47"/>
    <p:sldId id="408" r:id="rId48"/>
    <p:sldId id="409" r:id="rId49"/>
    <p:sldId id="410" r:id="rId50"/>
    <p:sldId id="411" r:id="rId51"/>
    <p:sldId id="412" r:id="rId52"/>
    <p:sldId id="413" r:id="rId53"/>
    <p:sldId id="414" r:id="rId54"/>
    <p:sldId id="366" r:id="rId55"/>
    <p:sldId id="406" r:id="rId56"/>
    <p:sldId id="407" r:id="rId57"/>
    <p:sldId id="388" r:id="rId58"/>
    <p:sldId id="365" r:id="rId59"/>
    <p:sldId id="389" r:id="rId60"/>
    <p:sldId id="390" r:id="rId61"/>
    <p:sldId id="367" r:id="rId62"/>
    <p:sldId id="368" r:id="rId63"/>
    <p:sldId id="373" r:id="rId64"/>
    <p:sldId id="369" r:id="rId65"/>
    <p:sldId id="354" r:id="rId66"/>
    <p:sldId id="360" r:id="rId67"/>
    <p:sldId id="361" r:id="rId68"/>
    <p:sldId id="362" r:id="rId69"/>
    <p:sldId id="364" r:id="rId70"/>
    <p:sldId id="376" r:id="rId71"/>
    <p:sldId id="415" r:id="rId72"/>
    <p:sldId id="375" r:id="rId73"/>
    <p:sldId id="387" r:id="rId74"/>
    <p:sldId id="299" r:id="rId75"/>
  </p:sldIdLst>
  <p:sldSz cx="9144000" cy="5143500" type="screen16x9"/>
  <p:notesSz cx="6858000" cy="9144000"/>
  <p:embeddedFontLst>
    <p:embeddedFont>
      <p:font typeface="Arial Black" panose="020B0A04020102020204" pitchFamily="34" charset="0"/>
      <p:bold r:id="rId77"/>
    </p:embeddedFont>
    <p:embeddedFont>
      <p:font typeface="Calibri" panose="020F0502020204030204" pitchFamily="34" charset="0"/>
      <p:regular r:id="rId78"/>
      <p:bold r:id="rId79"/>
      <p:italic r:id="rId80"/>
      <p:boldItalic r:id="rId8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0000"/>
          </a:solidFill>
        </p:spPr>
        <p:txBody>
          <a:bodyPr wrap="square" lIns="0" tIns="0" rIns="0" bIns="0" rtlCol="0"/>
          <a:lstStyle/>
          <a:p>
            <a:endParaRPr sz="18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003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10/24/2022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10/24/2022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r.wikipedia.org/wiki/%C3%96r%C3%BCnt%C3%BC_tan%C4%B1ma" TargetMode="External"/><Relationship Id="rId7" Type="http://schemas.openxmlformats.org/officeDocument/2006/relationships/image" Target="../media/image16.jpeg"/><Relationship Id="rId2" Type="http://schemas.openxmlformats.org/officeDocument/2006/relationships/hyperlink" Target="https://tr.wikipedia.org/wiki/Makine_%C3%B6%C4%9Frenimi" TargetMode="External"/><Relationship Id="rId1" Type="http://schemas.openxmlformats.org/officeDocument/2006/relationships/slideLayout" Target="../slideLayouts/slideLayout2.xml"/><Relationship Id="rId6" Type="http://schemas.openxmlformats.org/officeDocument/2006/relationships/hyperlink" Target="https://tr.wikipedia.org/wiki/Boyut_indirgeme" TargetMode="External"/><Relationship Id="rId5" Type="http://schemas.openxmlformats.org/officeDocument/2006/relationships/hyperlink" Target="https://tr.wikipedia.org/wiki/%C3%96znitelik_(makine_%C3%B6%C4%9Frenmesi)" TargetMode="External"/><Relationship Id="rId4" Type="http://schemas.openxmlformats.org/officeDocument/2006/relationships/hyperlink" Target="https://tr.wikipedia.org/wiki/G%C3%B6r%C3%BCnt%C3%BC_i%C5%9Flem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Bradley_Efro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3</a:t>
            </a:r>
            <a:br>
              <a:rPr lang="tr-TR" sz="3600" dirty="0"/>
            </a:br>
            <a:br>
              <a:rPr lang="tr-TR" sz="3600" dirty="0"/>
            </a:br>
            <a:r>
              <a:rPr lang="tr-TR" sz="3600" dirty="0"/>
              <a:t>Makine Öğrenmesi</a:t>
            </a: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Features of C Language » PREP IN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684" y="1039090"/>
            <a:ext cx="3891396" cy="3891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Features Cliparts, Download Free Clip Art, Free Clip Art on Clipart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308" y="1039090"/>
            <a:ext cx="1310697" cy="110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7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050" name="Picture 2" descr="Typical EMG data patterns for various categories. (a) Normal. (b)...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91" y="1093066"/>
            <a:ext cx="3616989" cy="253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G sensors – Marq-Medica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048" y="1093066"/>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88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3" name="Resi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264" y="1147570"/>
            <a:ext cx="3172889" cy="26312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12" name="Resim 11"/>
          <p:cNvPicPr/>
          <p:nvPr/>
        </p:nvPicPr>
        <p:blipFill>
          <a:blip r:embed="rId3"/>
          <a:stretch>
            <a:fillRect/>
          </a:stretch>
        </p:blipFill>
        <p:spPr>
          <a:xfrm>
            <a:off x="4541644" y="1147570"/>
            <a:ext cx="4239568" cy="2631257"/>
          </a:xfrm>
          <a:prstGeom prst="rect">
            <a:avLst/>
          </a:prstGeom>
        </p:spPr>
      </p:pic>
    </p:spTree>
    <p:extLst>
      <p:ext uri="{BB962C8B-B14F-4D97-AF65-F5344CB8AC3E}">
        <p14:creationId xmlns:p14="http://schemas.microsoft.com/office/powerpoint/2010/main" val="343728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9" name="Resim 8"/>
          <p:cNvPicPr>
            <a:picLocks noChangeAspect="1"/>
          </p:cNvPicPr>
          <p:nvPr/>
        </p:nvPicPr>
        <p:blipFill>
          <a:blip r:embed="rId2"/>
          <a:stretch>
            <a:fillRect/>
          </a:stretch>
        </p:blipFill>
        <p:spPr>
          <a:xfrm>
            <a:off x="947596" y="875049"/>
            <a:ext cx="7444315" cy="4202018"/>
          </a:xfrm>
          <a:prstGeom prst="rect">
            <a:avLst/>
          </a:prstGeom>
        </p:spPr>
      </p:pic>
    </p:spTree>
    <p:extLst>
      <p:ext uri="{BB962C8B-B14F-4D97-AF65-F5344CB8AC3E}">
        <p14:creationId xmlns:p14="http://schemas.microsoft.com/office/powerpoint/2010/main" val="99821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2" name="Resim 1"/>
          <p:cNvPicPr>
            <a:picLocks noChangeAspect="1"/>
          </p:cNvPicPr>
          <p:nvPr/>
        </p:nvPicPr>
        <p:blipFill>
          <a:blip r:embed="rId2"/>
          <a:stretch>
            <a:fillRect/>
          </a:stretch>
        </p:blipFill>
        <p:spPr>
          <a:xfrm>
            <a:off x="437014" y="1104651"/>
            <a:ext cx="8442478" cy="3024436"/>
          </a:xfrm>
          <a:prstGeom prst="rect">
            <a:avLst/>
          </a:prstGeom>
        </p:spPr>
      </p:pic>
    </p:spTree>
    <p:extLst>
      <p:ext uri="{BB962C8B-B14F-4D97-AF65-F5344CB8AC3E}">
        <p14:creationId xmlns:p14="http://schemas.microsoft.com/office/powerpoint/2010/main" val="417506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Öznitelik çıkarımı … </a:t>
            </a:r>
            <a:endParaRPr lang="tr-TR" sz="2000" dirty="0"/>
          </a:p>
        </p:txBody>
      </p:sp>
      <p:sp>
        <p:nvSpPr>
          <p:cNvPr id="4" name="TextBox 3">
            <a:extLst>
              <a:ext uri="{FF2B5EF4-FFF2-40B4-BE49-F238E27FC236}">
                <a16:creationId xmlns:a16="http://schemas.microsoft.com/office/drawing/2014/main" id="{54BDB78A-DC78-E3E3-D068-0ED4C31BB59E}"/>
              </a:ext>
            </a:extLst>
          </p:cNvPr>
          <p:cNvSpPr txBox="1"/>
          <p:nvPr/>
        </p:nvSpPr>
        <p:spPr>
          <a:xfrm>
            <a:off x="281354" y="862711"/>
            <a:ext cx="8285871" cy="32588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b="0" i="0" u="none" strike="noStrike">
                <a:effectLst/>
                <a:latin typeface="Times New Roman" panose="02020603050405020304" pitchFamily="18" charset="0"/>
                <a:cs typeface="Times New Roman" panose="02020603050405020304" pitchFamily="18" charset="0"/>
                <a:hlinkClick r:id="rId2" tooltip="Makine öğrenimi">
                  <a:extLst>
                    <a:ext uri="{A12FA001-AC4F-418D-AE19-62706E023703}">
                      <ahyp:hlinkClr xmlns:ahyp="http://schemas.microsoft.com/office/drawing/2018/hyperlinkcolor" val="tx"/>
                    </a:ext>
                  </a:extLst>
                </a:hlinkClick>
              </a:rPr>
              <a:t>Makine öğrenimi</a:t>
            </a:r>
            <a:r>
              <a:rPr lang="tr-TR" b="0" i="0">
                <a:effectLst/>
                <a:latin typeface="Times New Roman" panose="02020603050405020304" pitchFamily="18" charset="0"/>
                <a:cs typeface="Times New Roman" panose="02020603050405020304" pitchFamily="18" charset="0"/>
              </a:rPr>
              <a:t>, </a:t>
            </a:r>
            <a:r>
              <a:rPr lang="tr-TR" b="0" i="0" u="none" strike="noStrike">
                <a:effectLst/>
                <a:latin typeface="Times New Roman" panose="02020603050405020304" pitchFamily="18" charset="0"/>
                <a:cs typeface="Times New Roman" panose="02020603050405020304" pitchFamily="18" charset="0"/>
                <a:hlinkClick r:id="rId3" tooltip="Örüntü tanıma">
                  <a:extLst>
                    <a:ext uri="{A12FA001-AC4F-418D-AE19-62706E023703}">
                      <ahyp:hlinkClr xmlns:ahyp="http://schemas.microsoft.com/office/drawing/2018/hyperlinkcolor" val="tx"/>
                    </a:ext>
                  </a:extLst>
                </a:hlinkClick>
              </a:rPr>
              <a:t>örüntü tanıma</a:t>
            </a:r>
            <a:r>
              <a:rPr lang="tr-TR" b="0" i="0">
                <a:effectLst/>
                <a:latin typeface="Times New Roman" panose="02020603050405020304" pitchFamily="18" charset="0"/>
                <a:cs typeface="Times New Roman" panose="02020603050405020304" pitchFamily="18" charset="0"/>
              </a:rPr>
              <a:t> ve </a:t>
            </a:r>
            <a:r>
              <a:rPr lang="tr-TR" b="0" i="0" u="none" strike="noStrike">
                <a:effectLst/>
                <a:latin typeface="Times New Roman" panose="02020603050405020304" pitchFamily="18" charset="0"/>
                <a:cs typeface="Times New Roman" panose="02020603050405020304" pitchFamily="18" charset="0"/>
                <a:hlinkClick r:id="rId4" tooltip="Görüntü işleme">
                  <a:extLst>
                    <a:ext uri="{A12FA001-AC4F-418D-AE19-62706E023703}">
                      <ahyp:hlinkClr xmlns:ahyp="http://schemas.microsoft.com/office/drawing/2018/hyperlinkcolor" val="tx"/>
                    </a:ext>
                  </a:extLst>
                </a:hlinkClick>
              </a:rPr>
              <a:t>görüntü işleme</a:t>
            </a:r>
            <a:r>
              <a:rPr lang="tr-TR" b="0" i="0">
                <a:effectLst/>
                <a:latin typeface="Times New Roman" panose="02020603050405020304" pitchFamily="18" charset="0"/>
                <a:cs typeface="Times New Roman" panose="02020603050405020304" pitchFamily="18" charset="0"/>
              </a:rPr>
              <a:t> alanlarında kullanılan </a:t>
            </a:r>
            <a:r>
              <a:rPr lang="tr-TR" b="1" i="0">
                <a:effectLst/>
                <a:latin typeface="Times New Roman" panose="02020603050405020304" pitchFamily="18" charset="0"/>
                <a:cs typeface="Times New Roman" panose="02020603050405020304" pitchFamily="18" charset="0"/>
              </a:rPr>
              <a:t>öznitelik çıkarımı</a:t>
            </a:r>
            <a:r>
              <a:rPr lang="tr-TR" b="0" i="0">
                <a:effectLst/>
                <a:latin typeface="Times New Roman" panose="02020603050405020304" pitchFamily="18" charset="0"/>
                <a:cs typeface="Times New Roman" panose="02020603050405020304" pitchFamily="18" charset="0"/>
              </a:rPr>
              <a:t> (özellik çıkarımı), girdi olarak verilen ölçülmüş verileri kullanarak türetilmiş değerler (</a:t>
            </a:r>
            <a:r>
              <a:rPr lang="tr-TR" b="0" i="0" u="none" strike="noStrike">
                <a:effectLst/>
                <a:latin typeface="Times New Roman" panose="02020603050405020304" pitchFamily="18" charset="0"/>
                <a:cs typeface="Times New Roman" panose="02020603050405020304" pitchFamily="18" charset="0"/>
                <a:hlinkClick r:id="rId5" tooltip="Öznitelik (makine öğrenmesi)">
                  <a:extLst>
                    <a:ext uri="{A12FA001-AC4F-418D-AE19-62706E023703}">
                      <ahyp:hlinkClr xmlns:ahyp="http://schemas.microsoft.com/office/drawing/2018/hyperlinkcolor" val="tx"/>
                    </a:ext>
                  </a:extLst>
                </a:hlinkClick>
              </a:rPr>
              <a:t>öznitelikler</a:t>
            </a:r>
            <a:r>
              <a:rPr lang="tr-TR" b="0" i="0">
                <a:effectLst/>
                <a:latin typeface="Times New Roman" panose="02020603050405020304" pitchFamily="18" charset="0"/>
                <a:cs typeface="Times New Roman" panose="02020603050405020304" pitchFamily="18" charset="0"/>
              </a:rPr>
              <a:t>) oluşturur. </a:t>
            </a:r>
          </a:p>
          <a:p>
            <a:pPr marL="285750" indent="-285750">
              <a:lnSpc>
                <a:spcPct val="150000"/>
              </a:lnSpc>
              <a:spcBef>
                <a:spcPts val="1200"/>
              </a:spcBef>
              <a:buFont typeface="Arial" panose="020B0604020202020204" pitchFamily="34" charset="0"/>
              <a:buChar char="•"/>
            </a:pPr>
            <a:r>
              <a:rPr lang="tr-TR" b="0" i="0">
                <a:effectLst/>
                <a:latin typeface="Times New Roman" panose="02020603050405020304" pitchFamily="18" charset="0"/>
                <a:cs typeface="Times New Roman" panose="02020603050405020304" pitchFamily="18" charset="0"/>
              </a:rPr>
              <a:t>Türetilen değerlerin bilgilendirici ve artıksız olması, öğrenme sürecini kolaylaştırıcı olması ve bazı durumlarda insan uzmanlar tarafından daha iyi anlaşılabilir (yorumlanabilir) olması amaçlanır. </a:t>
            </a:r>
          </a:p>
          <a:p>
            <a:pPr marL="285750" indent="-285750">
              <a:lnSpc>
                <a:spcPct val="150000"/>
              </a:lnSpc>
              <a:spcBef>
                <a:spcPts val="1200"/>
              </a:spcBef>
              <a:buFont typeface="Arial" panose="020B0604020202020204" pitchFamily="34" charset="0"/>
              <a:buChar char="•"/>
            </a:pPr>
            <a:r>
              <a:rPr lang="tr-TR" b="0" i="0">
                <a:effectLst/>
                <a:latin typeface="Times New Roman" panose="02020603050405020304" pitchFamily="18" charset="0"/>
                <a:cs typeface="Times New Roman" panose="02020603050405020304" pitchFamily="18" charset="0"/>
              </a:rPr>
              <a:t>Öznitelik çıkarımı, </a:t>
            </a:r>
            <a:r>
              <a:rPr lang="tr-TR" b="0" i="0" u="none" strike="noStrike">
                <a:effectLst/>
                <a:latin typeface="Times New Roman" panose="02020603050405020304" pitchFamily="18" charset="0"/>
                <a:cs typeface="Times New Roman" panose="02020603050405020304" pitchFamily="18" charset="0"/>
                <a:hlinkClick r:id="rId6" tooltip="Boyut indirgeme">
                  <a:extLst>
                    <a:ext uri="{A12FA001-AC4F-418D-AE19-62706E023703}">
                      <ahyp:hlinkClr xmlns:ahyp="http://schemas.microsoft.com/office/drawing/2018/hyperlinkcolor" val="tx"/>
                    </a:ext>
                  </a:extLst>
                </a:hlinkClick>
              </a:rPr>
              <a:t>boyut indirgeme</a:t>
            </a:r>
            <a:r>
              <a:rPr lang="tr-TR" b="0" i="0">
                <a:effectLst/>
                <a:latin typeface="Times New Roman" panose="02020603050405020304" pitchFamily="18" charset="0"/>
                <a:cs typeface="Times New Roman" panose="02020603050405020304" pitchFamily="18" charset="0"/>
              </a:rPr>
              <a:t> konusuyla ilişkilidir.</a:t>
            </a:r>
            <a:endParaRPr lang="tr-TR" dirty="0">
              <a:latin typeface="Times New Roman" panose="02020603050405020304" pitchFamily="18" charset="0"/>
              <a:cs typeface="Times New Roman" panose="02020603050405020304" pitchFamily="18" charset="0"/>
            </a:endParaRPr>
          </a:p>
        </p:txBody>
      </p:sp>
      <p:pic>
        <p:nvPicPr>
          <p:cNvPr id="2" name="Picture 6">
            <a:extLst>
              <a:ext uri="{FF2B5EF4-FFF2-40B4-BE49-F238E27FC236}">
                <a16:creationId xmlns:a16="http://schemas.microsoft.com/office/drawing/2014/main" id="{40B3A850-E2EF-7DF2-A08C-0815606EF2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997" y="3385859"/>
            <a:ext cx="2381878" cy="147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472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extraction</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with</a:t>
            </a:r>
            <a:r>
              <a:rPr lang="tr-TR" sz="1600" dirty="0">
                <a:latin typeface="Calibri" panose="020F0502020204030204" pitchFamily="34" charset="0"/>
                <a:cs typeface="Calibri" panose="020F0502020204030204" pitchFamily="34" charset="0"/>
              </a:rPr>
              <a:t> EMG data</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öznitelik çıkarımı (Image </a:t>
            </a:r>
            <a:r>
              <a:rPr lang="tr-TR" sz="1600" dirty="0" err="1">
                <a:latin typeface="Calibri" panose="020F0502020204030204" pitchFamily="34" charset="0"/>
                <a:cs typeface="Calibri" panose="020F0502020204030204" pitchFamily="34" charset="0"/>
              </a:rPr>
              <a:t>processing</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 Öznitelikler bir alan uzmanı tarafından öznitelik mühendisliği yapılarak çıkarılabilir. Eğer böyle bir uzman bilgisi mevcut değilse genel boyut indirgeme yöntemleri kullanılabilir.</a:t>
            </a:r>
          </a:p>
          <a:p>
            <a:r>
              <a:rPr lang="tr-TR" sz="1600" dirty="0">
                <a:latin typeface="Calibri" panose="020F0502020204030204" pitchFamily="34" charset="0"/>
                <a:cs typeface="Calibri" panose="020F0502020204030204" pitchFamily="34" charset="0"/>
              </a:rPr>
              <a:t>		PCA (</a:t>
            </a:r>
            <a:r>
              <a:rPr lang="tr-TR" sz="1600" dirty="0" err="1">
                <a:latin typeface="Calibri" panose="020F0502020204030204" pitchFamily="34" charset="0"/>
                <a:cs typeface="Calibri" panose="020F0502020204030204" pitchFamily="34" charset="0"/>
              </a:rPr>
              <a:t>Principal</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component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-Temel Bileşen Analizi</a:t>
            </a:r>
          </a:p>
          <a:p>
            <a:r>
              <a:rPr lang="tr-TR" sz="1600" dirty="0">
                <a:latin typeface="Calibri" panose="020F0502020204030204" pitchFamily="34" charset="0"/>
                <a:cs typeface="Calibri" panose="020F0502020204030204" pitchFamily="34" charset="0"/>
              </a:rPr>
              <a:t>		LDA (</a:t>
            </a:r>
            <a:r>
              <a:rPr lang="tr-TR" sz="1600" dirty="0" err="1">
                <a:latin typeface="Calibri" panose="020F0502020204030204" pitchFamily="34" charset="0"/>
                <a:cs typeface="Calibri" panose="020F0502020204030204" pitchFamily="34" charset="0"/>
              </a:rPr>
              <a:t>Linear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discriminant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-Doğrusal ayırma analizi)</a:t>
            </a:r>
          </a:p>
          <a:p>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(Otomatik kodlayıcılar)</a:t>
            </a:r>
          </a:p>
          <a:p>
            <a:r>
              <a:rPr lang="tr-TR" sz="1600" dirty="0">
                <a:latin typeface="Calibri" panose="020F0502020204030204" pitchFamily="34" charset="0"/>
                <a:cs typeface="Calibri" panose="020F0502020204030204" pitchFamily="34" charset="0"/>
              </a:rPr>
              <a:t>		Faktör Analizi</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Derin Öğrenme ile öznitelik çıkarımı (</a:t>
            </a:r>
            <a:r>
              <a:rPr lang="tr-TR" sz="1600" dirty="0" err="1">
                <a:latin typeface="Calibri" panose="020F0502020204030204" pitchFamily="34" charset="0"/>
                <a:cs typeface="Calibri" panose="020F0502020204030204" pitchFamily="34" charset="0"/>
              </a:rPr>
              <a:t>Pre-trained</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models</a:t>
            </a:r>
            <a:r>
              <a:rPr lang="tr-TR"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2860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problemleri aşmak için değişken seçimi (</a:t>
            </a: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r>
              <a:rPr lang="tr-TR" sz="1600" dirty="0">
                <a:latin typeface="Calibri" panose="020F0502020204030204" pitchFamily="34" charset="0"/>
                <a:cs typeface="Calibri" panose="020F0502020204030204" pitchFamily="34" charset="0"/>
              </a:rPr>
              <a:t>) ve boyut indirgeme (</a:t>
            </a:r>
            <a:r>
              <a:rPr lang="tr-TR" sz="1600" dirty="0" err="1">
                <a:latin typeface="Calibri" panose="020F0502020204030204" pitchFamily="34" charset="0"/>
                <a:cs typeface="Calibri" panose="020F0502020204030204" pitchFamily="34" charset="0"/>
              </a:rPr>
              <a:t>dimensionality</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r>
              <a:rPr lang="tr-TR" sz="1600" dirty="0">
                <a:latin typeface="Calibri" panose="020F0502020204030204" pitchFamily="34" charset="0"/>
                <a:cs typeface="Calibri" panose="020F0502020204030204" pitchFamily="34" charset="0"/>
              </a:rPr>
              <a:t>) yöntemleri kullanılabilir.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Değişken seçiminde veri setindeki değişken korunur ya da tamamen kaldırılır.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Boyut indirgemede ise mevcut değişkenlerin kombinasyonundan oluşan yeni değişkenler oluşturularak değişken sayısı azaltılır.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Böylece veri setindeki tüm özellikler bir şekilde hala mevcut ancak değişken sayısı azaltılmış olur.</a:t>
            </a:r>
          </a:p>
        </p:txBody>
      </p:sp>
    </p:spTree>
    <p:extLst>
      <p:ext uri="{BB962C8B-B14F-4D97-AF65-F5344CB8AC3E}">
        <p14:creationId xmlns:p14="http://schemas.microsoft.com/office/powerpoint/2010/main" val="1757367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Türkçesi “Temel Bileşenler Analizi” olan PCA, tanıma, sınıflandırma, görüntü sıkıştırma alanlarında kullanılan yararlı bir istatistiksel tekniktir. Temel amacı yüksek boyutlu verilerde en yüksek varyans ile veri setini tutmak ancak bunu yaparken boyut indirgemeyi sağlamak olan bir tekniktir.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 Analizi nedir? Hali hazırda elde var olan bir veri için öyle bir dönüşüm yapılmak isteniyor ki, bu dönüşümün sonunda elde edilecek örnekler birbirinden mümkün olduğunca ayrılmış, dağılmış, saçılmış olsun.</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Fazla boyutlu verilerdeki genel özellikleri bularak boyut sayısının azaltılmasını, verinin sıkıştırılmasını sağlar.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Boyut azalmasıyla bazı özelliklerin kaybedileceği kesindir; fakat amaçlanan, bu kaybolan özelliklerin popülasyon hakkında çok az bilgi içeriyor olmasıdır.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yüksek korelasyonlu değişkenleri bir araya getirerek, verilerdeki en çok varyasyonu oluşturan “temel bileşenler” olarak adlandırılan daha az sayıda yapay değişken kümesi oluşturur.</a:t>
            </a:r>
          </a:p>
        </p:txBody>
      </p:sp>
    </p:spTree>
    <p:extLst>
      <p:ext uri="{BB962C8B-B14F-4D97-AF65-F5344CB8AC3E}">
        <p14:creationId xmlns:p14="http://schemas.microsoft.com/office/powerpoint/2010/main" val="27020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Bileşenler </a:t>
            </a:r>
            <a:r>
              <a:rPr lang="tr-TR" sz="1600" dirty="0" err="1">
                <a:latin typeface="Times New Roman" panose="02020603050405020304" pitchFamily="18" charset="0"/>
                <a:cs typeface="Times New Roman" panose="02020603050405020304" pitchFamily="18" charset="0"/>
              </a:rPr>
              <a:t>Analizi’nde</a:t>
            </a:r>
            <a:r>
              <a:rPr lang="tr-TR" sz="1600" dirty="0">
                <a:latin typeface="Times New Roman" panose="02020603050405020304" pitchFamily="18" charset="0"/>
                <a:cs typeface="Times New Roman" panose="02020603050405020304" pitchFamily="18" charset="0"/>
              </a:rPr>
              <a:t> p sayıda başlangıç değişkenine karşılık elde edilen m sayıda temel bileşenin her biri, orijinal değişkenlerin doğrusal bir bileşimidir.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Dolayısıyla, her bir temel bileşen bünyesinde tüm değişkenlerden belirli oranda bilgiyi barındırır.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özelliği sayesinde Temel Bileşenler Analizi, p boyutlu veri kümesi yerine, ilk m önemli temel bileşenin kullanılması yoluyla boyut indirgemesi sağlayabilmektedir.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İlk m temel bileşen toplam varyansın büyük kısmını açıklıyorsa, geriye kalan p-m temel bileşen ihmal edilebilir.  Klasik değişken seçimi teknikleri ile karşılaştırıldığında bu yöntem ile bilgi kaybı oldukça aza indirilecektir.</a:t>
            </a:r>
          </a:p>
        </p:txBody>
      </p:sp>
    </p:spTree>
    <p:extLst>
      <p:ext uri="{BB962C8B-B14F-4D97-AF65-F5344CB8AC3E}">
        <p14:creationId xmlns:p14="http://schemas.microsoft.com/office/powerpoint/2010/main" val="23163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Yaklaşım … </a:t>
            </a: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Eğitim ve Test Uzayları üzerine …</a:t>
            </a: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Hyperparameter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Tuning</a:t>
            </a:r>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27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 uygulanırken bazı konulara özen gösterilmelidir.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Veriye Temel Bileşenler Analizi uygulamadan önce mutlaka standardizasyon yapılmalıdır.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Farklı ölçeklerdeki veriler yanıltıcı bileşenlere sebep olacaktır. Ayrıca analiz aykırı gözlemlerden(</a:t>
            </a:r>
            <a:r>
              <a:rPr lang="tr-TR" sz="1400" dirty="0" err="1">
                <a:latin typeface="Times New Roman" panose="02020603050405020304" pitchFamily="18" charset="0"/>
                <a:cs typeface="Times New Roman" panose="02020603050405020304" pitchFamily="18" charset="0"/>
              </a:rPr>
              <a:t>outlier</a:t>
            </a:r>
            <a:r>
              <a:rPr lang="tr-TR" sz="1400" dirty="0">
                <a:latin typeface="Times New Roman" panose="02020603050405020304" pitchFamily="18" charset="0"/>
                <a:cs typeface="Times New Roman" panose="02020603050405020304" pitchFamily="18" charset="0"/>
              </a:rPr>
              <a:t>) fazlaca etkilenir. Mutlaka analizden önce veriler aykırı gözlemlerden ayrılmalı ya da </a:t>
            </a:r>
            <a:r>
              <a:rPr lang="tr-TR" sz="1400" dirty="0" err="1">
                <a:latin typeface="Times New Roman" panose="02020603050405020304" pitchFamily="18" charset="0"/>
                <a:cs typeface="Times New Roman" panose="02020603050405020304" pitchFamily="18" charset="0"/>
              </a:rPr>
              <a:t>Randomized</a:t>
            </a:r>
            <a:r>
              <a:rPr lang="tr-TR" sz="1400" dirty="0">
                <a:latin typeface="Times New Roman" panose="02020603050405020304" pitchFamily="18" charset="0"/>
                <a:cs typeface="Times New Roman" panose="02020603050405020304" pitchFamily="18" charset="0"/>
              </a:rPr>
              <a:t> PCA, </a:t>
            </a:r>
            <a:r>
              <a:rPr lang="tr-TR" sz="1400" dirty="0" err="1">
                <a:latin typeface="Times New Roman" panose="02020603050405020304" pitchFamily="18" charset="0"/>
                <a:cs typeface="Times New Roman" panose="02020603050405020304" pitchFamily="18" charset="0"/>
              </a:rPr>
              <a:t>Sparse</a:t>
            </a:r>
            <a:r>
              <a:rPr lang="tr-TR" sz="1400" dirty="0">
                <a:latin typeface="Times New Roman" panose="02020603050405020304" pitchFamily="18" charset="0"/>
                <a:cs typeface="Times New Roman" panose="02020603050405020304" pitchFamily="18" charset="0"/>
              </a:rPr>
              <a:t> PCA gibi alternatif yöntemler kullanılmalıdır.</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Boyut indirgeme</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Verileri korelasyondan arındırma</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Yüksek boyutlu verilerin görselleştirilmesi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Gürültü filtreleme</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gibi çalışmalar için oldukça yararlıdır.</a:t>
            </a:r>
          </a:p>
        </p:txBody>
      </p:sp>
    </p:spTree>
    <p:extLst>
      <p:ext uri="{BB962C8B-B14F-4D97-AF65-F5344CB8AC3E}">
        <p14:creationId xmlns:p14="http://schemas.microsoft.com/office/powerpoint/2010/main" val="161883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EDAC07-BF9E-C09B-6986-A9087FEF35C8}"/>
              </a:ext>
            </a:extLst>
          </p:cNvPr>
          <p:cNvPicPr>
            <a:picLocks noChangeAspect="1"/>
          </p:cNvPicPr>
          <p:nvPr/>
        </p:nvPicPr>
        <p:blipFill>
          <a:blip r:embed="rId2"/>
          <a:stretch>
            <a:fillRect/>
          </a:stretch>
        </p:blipFill>
        <p:spPr>
          <a:xfrm>
            <a:off x="359064" y="637330"/>
            <a:ext cx="3819103" cy="2664000"/>
          </a:xfrm>
          <a:prstGeom prst="rect">
            <a:avLst/>
          </a:prstGeom>
        </p:spPr>
      </p:pic>
      <p:pic>
        <p:nvPicPr>
          <p:cNvPr id="6" name="Picture 5">
            <a:extLst>
              <a:ext uri="{FF2B5EF4-FFF2-40B4-BE49-F238E27FC236}">
                <a16:creationId xmlns:a16="http://schemas.microsoft.com/office/drawing/2014/main" id="{715ECB02-90F3-C361-267F-60CF40804C7F}"/>
              </a:ext>
            </a:extLst>
          </p:cNvPr>
          <p:cNvPicPr>
            <a:picLocks noChangeAspect="1"/>
          </p:cNvPicPr>
          <p:nvPr/>
        </p:nvPicPr>
        <p:blipFill>
          <a:blip r:embed="rId3"/>
          <a:stretch>
            <a:fillRect/>
          </a:stretch>
        </p:blipFill>
        <p:spPr>
          <a:xfrm>
            <a:off x="4541644" y="781330"/>
            <a:ext cx="4510671" cy="2376000"/>
          </a:xfrm>
          <a:prstGeom prst="rect">
            <a:avLst/>
          </a:prstGeom>
        </p:spPr>
      </p:pic>
      <p:sp>
        <p:nvSpPr>
          <p:cNvPr id="5" name="Metin kutusu 4">
            <a:extLst>
              <a:ext uri="{FF2B5EF4-FFF2-40B4-BE49-F238E27FC236}">
                <a16:creationId xmlns:a16="http://schemas.microsoft.com/office/drawing/2014/main" id="{A2593429-7D06-FE0B-52F1-CD293BAEC484}"/>
              </a:ext>
            </a:extLst>
          </p:cNvPr>
          <p:cNvSpPr txBox="1"/>
          <p:nvPr/>
        </p:nvSpPr>
        <p:spPr>
          <a:xfrm>
            <a:off x="422030" y="3425660"/>
            <a:ext cx="7835705" cy="1569660"/>
          </a:xfrm>
          <a:prstGeom prst="rect">
            <a:avLst/>
          </a:prstGeom>
          <a:noFill/>
        </p:spPr>
        <p:txBody>
          <a:bodyPr wrap="square">
            <a:spAutoFit/>
          </a:bodyPr>
          <a:lstStyle/>
          <a:p>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uygun koordinat sistemi aşağıdaki şekilde aranmaktadır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1. eksen olarak,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2. eksen  olarak,  önceki  1. eksene  dikey  olan  ve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3. eksen olarak, önceki 1. ve 2. eksene dikey olan ve kalan verilerin en büyük değişiminde olan yön seçilir.</a:t>
            </a:r>
          </a:p>
        </p:txBody>
      </p:sp>
    </p:spTree>
    <p:extLst>
      <p:ext uri="{BB962C8B-B14F-4D97-AF65-F5344CB8AC3E}">
        <p14:creationId xmlns:p14="http://schemas.microsoft.com/office/powerpoint/2010/main" val="67119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pic>
        <p:nvPicPr>
          <p:cNvPr id="5" name="Picture 4">
            <a:extLst>
              <a:ext uri="{FF2B5EF4-FFF2-40B4-BE49-F238E27FC236}">
                <a16:creationId xmlns:a16="http://schemas.microsoft.com/office/drawing/2014/main" id="{369F44CE-29C3-3DD5-3BFB-7F9143BE160A}"/>
              </a:ext>
            </a:extLst>
          </p:cNvPr>
          <p:cNvPicPr>
            <a:picLocks noChangeAspect="1"/>
          </p:cNvPicPr>
          <p:nvPr/>
        </p:nvPicPr>
        <p:blipFill>
          <a:blip r:embed="rId2"/>
          <a:stretch>
            <a:fillRect/>
          </a:stretch>
        </p:blipFill>
        <p:spPr>
          <a:xfrm>
            <a:off x="1250955" y="293124"/>
            <a:ext cx="6711553" cy="3389335"/>
          </a:xfrm>
          <a:prstGeom prst="rect">
            <a:avLst/>
          </a:prstGeom>
        </p:spPr>
      </p:pic>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668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770680C-C4B9-AAA9-6B7C-B66968699754}"/>
              </a:ext>
            </a:extLst>
          </p:cNvPr>
          <p:cNvSpPr txBox="1"/>
          <p:nvPr/>
        </p:nvSpPr>
        <p:spPr>
          <a:xfrm>
            <a:off x="583809" y="316133"/>
            <a:ext cx="7434775" cy="523220"/>
          </a:xfrm>
          <a:prstGeom prst="rect">
            <a:avLst/>
          </a:prstGeom>
          <a:noFill/>
        </p:spPr>
        <p:txBody>
          <a:bodyPr wrap="square">
            <a:spAutoFit/>
          </a:bodyPr>
          <a:lstStyle/>
          <a:p>
            <a:pPr algn="ctr"/>
            <a:r>
              <a:rPr lang="tr-TR" sz="1400" b="0" i="0" dirty="0">
                <a:effectLst/>
                <a:latin typeface="Arial" panose="020B0604020202020204" pitchFamily="34" charset="0"/>
              </a:rPr>
              <a:t>PCA kilit noktası, problemi çözmek üzere görsel inceleme için uygun bir “açı” yani uygun bir </a:t>
            </a:r>
          </a:p>
          <a:p>
            <a:pPr algn="just"/>
            <a:r>
              <a:rPr lang="tr-TR" sz="1400" b="0" i="0" dirty="0">
                <a:effectLst/>
                <a:latin typeface="Arial" panose="020B0604020202020204" pitchFamily="34" charset="0"/>
              </a:rPr>
              <a:t>koordinat sistemi seçmektir</a:t>
            </a:r>
          </a:p>
        </p:txBody>
      </p:sp>
      <p:pic>
        <p:nvPicPr>
          <p:cNvPr id="8" name="Picture 7">
            <a:extLst>
              <a:ext uri="{FF2B5EF4-FFF2-40B4-BE49-F238E27FC236}">
                <a16:creationId xmlns:a16="http://schemas.microsoft.com/office/drawing/2014/main" id="{3B0A8F5C-BF3E-AA1E-1809-ADD1F4B5BC69}"/>
              </a:ext>
            </a:extLst>
          </p:cNvPr>
          <p:cNvPicPr>
            <a:picLocks noChangeAspect="1"/>
          </p:cNvPicPr>
          <p:nvPr/>
        </p:nvPicPr>
        <p:blipFill>
          <a:blip r:embed="rId2"/>
          <a:stretch>
            <a:fillRect/>
          </a:stretch>
        </p:blipFill>
        <p:spPr>
          <a:xfrm>
            <a:off x="1484119" y="932228"/>
            <a:ext cx="6115050" cy="2857500"/>
          </a:xfrm>
          <a:prstGeom prst="rect">
            <a:avLst/>
          </a:prstGeom>
        </p:spPr>
      </p:pic>
    </p:spTree>
    <p:extLst>
      <p:ext uri="{BB962C8B-B14F-4D97-AF65-F5344CB8AC3E}">
        <p14:creationId xmlns:p14="http://schemas.microsoft.com/office/powerpoint/2010/main" val="18308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a:lnSpc>
                <a:spcPct val="150000"/>
              </a:lnSpc>
              <a:spcAft>
                <a:spcPts val="1200"/>
              </a:spcAft>
            </a:pPr>
            <a:r>
              <a:rPr lang="tr-TR" sz="1600" b="1" dirty="0">
                <a:solidFill>
                  <a:srgbClr val="FFFF00"/>
                </a:solidFill>
                <a:latin typeface="Times New Roman" panose="02020603050405020304" pitchFamily="18" charset="0"/>
                <a:cs typeface="Times New Roman" panose="02020603050405020304" pitchFamily="18" charset="0"/>
              </a:rPr>
              <a:t>Örnek Uygulama:</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Veri setimiz üzerinde PCA yapabilmek için </a:t>
            </a:r>
            <a:r>
              <a:rPr lang="tr-TR" sz="1600" dirty="0" err="1">
                <a:latin typeface="Times New Roman" panose="02020603050405020304" pitchFamily="18" charset="0"/>
                <a:cs typeface="Times New Roman" panose="02020603050405020304" pitchFamily="18" charset="0"/>
              </a:rPr>
              <a:t>sklearn</a:t>
            </a:r>
            <a:r>
              <a:rPr lang="tr-TR" sz="1600" dirty="0">
                <a:latin typeface="Times New Roman" panose="02020603050405020304" pitchFamily="18" charset="0"/>
                <a:cs typeface="Times New Roman" panose="02020603050405020304" pitchFamily="18" charset="0"/>
              </a:rPr>
              <a:t> kütüphanesinden PCA metodunu çağırmamız gereklidir.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Öncelikle iris veri setimizi </a:t>
            </a:r>
            <a:r>
              <a:rPr lang="tr-TR" sz="1600" dirty="0" err="1">
                <a:latin typeface="Times New Roman" panose="02020603050405020304" pitchFamily="18" charset="0"/>
                <a:cs typeface="Times New Roman" panose="02020603050405020304" pitchFamily="18" charset="0"/>
              </a:rPr>
              <a:t>sklearn’den</a:t>
            </a:r>
            <a:r>
              <a:rPr lang="tr-TR" sz="1600" dirty="0">
                <a:latin typeface="Times New Roman" panose="02020603050405020304" pitchFamily="18" charset="0"/>
                <a:cs typeface="Times New Roman" panose="02020603050405020304" pitchFamily="18" charset="0"/>
              </a:rPr>
              <a:t> indirelim. iris veri setimizde 3 farklı sınıfa ait 4 öznitelik bulunmaktadır.</a:t>
            </a:r>
          </a:p>
        </p:txBody>
      </p:sp>
    </p:spTree>
    <p:extLst>
      <p:ext uri="{BB962C8B-B14F-4D97-AF65-F5344CB8AC3E}">
        <p14:creationId xmlns:p14="http://schemas.microsoft.com/office/powerpoint/2010/main" val="2217565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8"/>
            <a:ext cx="8486584" cy="3985339"/>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sklearn.datasets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load_iris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seaborn</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sns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sklearn.decomposition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PCA</a:t>
            </a: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iris=</a:t>
            </a:r>
            <a:r>
              <a:rPr lang="tr-TR" sz="1400" dirty="0" err="1">
                <a:latin typeface="Courier New" panose="02070309020205020404" pitchFamily="49" charset="0"/>
                <a:cs typeface="Courier New" panose="02070309020205020404" pitchFamily="49" charset="0"/>
              </a:rPr>
              <a:t>load_iris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iris.data</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type</a:t>
            </a:r>
            <a:r>
              <a:rPr lang="tr-TR" sz="1400" dirty="0">
                <a:latin typeface="Courier New" panose="02070309020205020404" pitchFamily="49" charset="0"/>
                <a:cs typeface="Courier New" panose="02070309020205020404" pitchFamily="49" charset="0"/>
              </a:rPr>
              <a:t>(data))</a:t>
            </a:r>
          </a:p>
          <a:p>
            <a:pPr>
              <a:lnSpc>
                <a:spcPct val="100000"/>
              </a:lnSpc>
            </a:pP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iris.feature_names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iris.target</a:t>
            </a:r>
            <a:endParaRPr lang="tr-TR" sz="1400" dirty="0">
              <a:latin typeface="Courier New" panose="02070309020205020404" pitchFamily="49" charset="0"/>
              <a:cs typeface="Courier New" panose="02070309020205020404" pitchFamily="49" charset="0"/>
            </a:endParaRP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pd.DataFrame</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data,columns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["sınıf"]=y #yeni sütun ekle</a:t>
            </a:r>
          </a:p>
          <a:p>
            <a:pPr>
              <a:lnSpc>
                <a:spcPct val="100000"/>
              </a:lnSpc>
            </a:pPr>
            <a:r>
              <a:rPr lang="tr-TR" sz="1400" dirty="0">
                <a:latin typeface="Courier New" panose="02070309020205020404" pitchFamily="49" charset="0"/>
                <a:cs typeface="Courier New" panose="02070309020205020404" pitchFamily="49" charset="0"/>
              </a:rPr>
              <a:t>x=data   #data’yı PCA için bir değişkene aktar</a:t>
            </a: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df.head</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9FE6D5B8-953F-AF84-0EBD-AD5764F2ABC3}"/>
              </a:ext>
            </a:extLst>
          </p:cNvPr>
          <p:cNvPicPr>
            <a:picLocks noChangeAspect="1"/>
          </p:cNvPicPr>
          <p:nvPr/>
        </p:nvPicPr>
        <p:blipFill>
          <a:blip r:embed="rId2"/>
          <a:stretch>
            <a:fillRect/>
          </a:stretch>
        </p:blipFill>
        <p:spPr>
          <a:xfrm>
            <a:off x="4910483" y="2181917"/>
            <a:ext cx="4052088" cy="1371600"/>
          </a:xfrm>
          <a:prstGeom prst="rect">
            <a:avLst/>
          </a:prstGeom>
        </p:spPr>
      </p:pic>
    </p:spTree>
    <p:extLst>
      <p:ext uri="{BB962C8B-B14F-4D97-AF65-F5344CB8AC3E}">
        <p14:creationId xmlns:p14="http://schemas.microsoft.com/office/powerpoint/2010/main" val="50282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200" dirty="0" err="1">
                <a:latin typeface="Courier New" panose="02070309020205020404" pitchFamily="49" charset="0"/>
                <a:cs typeface="Courier New" panose="02070309020205020404" pitchFamily="49" charset="0"/>
              </a:rPr>
              <a:t>fig</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plt.subplots</a:t>
            </a:r>
            <a:r>
              <a:rPr lang="tr-TR" sz="1200" dirty="0">
                <a:latin typeface="Courier New" panose="02070309020205020404" pitchFamily="49" charset="0"/>
                <a:cs typeface="Courier New" panose="02070309020205020404" pitchFamily="49" charset="0"/>
              </a:rPr>
              <a:t>(2, 2)</a:t>
            </a:r>
          </a:p>
          <a:p>
            <a:pPr>
              <a:lnSpc>
                <a:spcPct val="100000"/>
              </a:lnSpc>
            </a:pP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=0,0</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#1-4 </a:t>
            </a:r>
            <a:r>
              <a:rPr lang="tr-TR" sz="1200" dirty="0" err="1">
                <a:latin typeface="Courier New" panose="02070309020205020404" pitchFamily="49" charset="0"/>
                <a:cs typeface="Courier New" panose="02070309020205020404" pitchFamily="49" charset="0"/>
              </a:rPr>
              <a:t>feature</a:t>
            </a:r>
            <a:r>
              <a:rPr lang="tr-TR" sz="1200" dirty="0">
                <a:latin typeface="Courier New" panose="02070309020205020404" pitchFamily="49" charset="0"/>
                <a:cs typeface="Courier New" panose="02070309020205020404" pitchFamily="49" charset="0"/>
              </a:rPr>
              <a:t> deneniyor. Amaç boyut indirgeme olduğunda </a:t>
            </a:r>
            <a:r>
              <a:rPr lang="tr-TR" sz="1200" dirty="0" err="1">
                <a:latin typeface="Courier New" panose="02070309020205020404" pitchFamily="49" charset="0"/>
                <a:cs typeface="Courier New" panose="02070309020205020404" pitchFamily="49" charset="0"/>
              </a:rPr>
              <a:t>n_component</a:t>
            </a:r>
            <a:r>
              <a:rPr lang="tr-TR" sz="1200" dirty="0">
                <a:latin typeface="Courier New" panose="02070309020205020404" pitchFamily="49" charset="0"/>
                <a:cs typeface="Courier New" panose="02070309020205020404" pitchFamily="49" charset="0"/>
              </a:rPr>
              <a:t>=2 en uygunu</a:t>
            </a:r>
          </a:p>
          <a:p>
            <a:pPr>
              <a:lnSpc>
                <a:spcPct val="100000"/>
              </a:lnSpc>
            </a:pP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i in </a:t>
            </a:r>
            <a:r>
              <a:rPr lang="tr-TR" sz="1200" dirty="0" err="1">
                <a:latin typeface="Courier New" panose="02070309020205020404" pitchFamily="49" charset="0"/>
                <a:cs typeface="Courier New" panose="02070309020205020404" pitchFamily="49" charset="0"/>
              </a:rPr>
              <a:t>range</a:t>
            </a:r>
            <a:r>
              <a:rPr lang="tr-TR" sz="1200" dirty="0">
                <a:latin typeface="Courier New" panose="02070309020205020404" pitchFamily="49" charset="0"/>
                <a:cs typeface="Courier New" panose="02070309020205020404" pitchFamily="49" charset="0"/>
              </a:rPr>
              <a:t>(1,5):</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pca</a:t>
            </a:r>
            <a:r>
              <a:rPr lang="tr-TR" sz="1200" dirty="0">
                <a:latin typeface="Courier New" panose="02070309020205020404" pitchFamily="49" charset="0"/>
                <a:cs typeface="Courier New" panose="02070309020205020404" pitchFamily="49" charset="0"/>
              </a:rPr>
              <a:t>=PCA(</a:t>
            </a:r>
            <a:r>
              <a:rPr lang="tr-TR" sz="1200" dirty="0" err="1">
                <a:latin typeface="Courier New" panose="02070309020205020404" pitchFamily="49" charset="0"/>
                <a:cs typeface="Courier New" panose="02070309020205020404" pitchFamily="49" charset="0"/>
              </a:rPr>
              <a:t>n_components</a:t>
            </a:r>
            <a:r>
              <a:rPr lang="tr-TR" sz="1200" dirty="0">
                <a:latin typeface="Courier New" panose="02070309020205020404" pitchFamily="49" charset="0"/>
                <a:cs typeface="Courier New" panose="02070309020205020404" pitchFamily="49" charset="0"/>
              </a:rPr>
              <a:t>=(i),</a:t>
            </a:r>
            <a:r>
              <a:rPr lang="tr-TR" sz="1200" dirty="0" err="1">
                <a:latin typeface="Courier New" panose="02070309020205020404" pitchFamily="49" charset="0"/>
                <a:cs typeface="Courier New" panose="02070309020205020404" pitchFamily="49" charset="0"/>
              </a:rPr>
              <a:t>whiten</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  #whiten-&gt;normalize</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x_pca</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pca.fit</a:t>
            </a:r>
            <a:r>
              <a:rPr lang="tr-TR" sz="1200" dirty="0">
                <a:latin typeface="Courier New" panose="02070309020205020404" pitchFamily="49" charset="0"/>
                <a:cs typeface="Courier New" panose="02070309020205020404" pitchFamily="49" charset="0"/>
              </a:rPr>
              <a:t>(x)</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nn_components</a:t>
            </a:r>
            <a:r>
              <a:rPr lang="tr-TR" sz="1200" dirty="0">
                <a:latin typeface="Courier New" panose="02070309020205020404" pitchFamily="49" charset="0"/>
                <a:cs typeface="Courier New" panose="02070309020205020404" pitchFamily="49" charset="0"/>
              </a:rPr>
              <a:t>=",i)</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(i&gt;1):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].set(</a:t>
            </a:r>
            <a:r>
              <a:rPr lang="tr-TR" sz="1200" dirty="0" err="1">
                <a:latin typeface="Courier New" panose="02070309020205020404" pitchFamily="49" charset="0"/>
                <a:cs typeface="Courier New" panose="02070309020205020404" pitchFamily="49" charset="0"/>
              </a:rPr>
              <a:t>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Number</a:t>
            </a:r>
            <a:r>
              <a:rPr lang="tr-TR" sz="1200" dirty="0">
                <a:latin typeface="Courier New" panose="02070309020205020404" pitchFamily="49" charset="0"/>
                <a:cs typeface="Courier New" panose="02070309020205020404" pitchFamily="49" charset="0"/>
              </a:rPr>
              <a:t> of Component', </a:t>
            </a:r>
            <a:r>
              <a:rPr lang="tr-TR" sz="1200" dirty="0" err="1">
                <a:latin typeface="Courier New" panose="02070309020205020404" pitchFamily="49" charset="0"/>
                <a:cs typeface="Courier New" panose="02070309020205020404" pitchFamily="49" charset="0"/>
              </a:rPr>
              <a:t>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Cumulative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label_outer</a:t>
            </a:r>
            <a:r>
              <a:rPr lang="tr-TR" sz="1200" dirty="0">
                <a:latin typeface="Courier New" panose="02070309020205020404" pitchFamily="49" charset="0"/>
                <a:cs typeface="Courier New" panose="02070309020205020404" pitchFamily="49" charset="0"/>
              </a:rPr>
              <a:t>()#Hide x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top </a:t>
            </a:r>
            <a:r>
              <a:rPr lang="tr-TR" sz="1200" dirty="0" err="1">
                <a:latin typeface="Courier New" panose="02070309020205020404" pitchFamily="49" charset="0"/>
                <a:cs typeface="Courier New" panose="02070309020205020404" pitchFamily="49" charset="0"/>
              </a:rPr>
              <a:t>plots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y </a:t>
            </a:r>
            <a:r>
              <a:rPr lang="tr-TR" sz="1200" dirty="0" err="1">
                <a:latin typeface="Courier New" panose="02070309020205020404" pitchFamily="49" charset="0"/>
                <a:cs typeface="Courier New" panose="02070309020205020404" pitchFamily="49" charset="0"/>
              </a:rPr>
              <a:t>ticks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right</a:t>
            </a: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#plots.</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plot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np.cumsum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 marker="o") #cumsum kümülatif                        </a:t>
            </a:r>
          </a:p>
          <a:p>
            <a:pPr>
              <a:lnSpc>
                <a:spcPct val="100000"/>
              </a:lnSpc>
            </a:pPr>
            <a:r>
              <a:rPr lang="tr-TR" sz="1200" dirty="0">
                <a:latin typeface="Courier New" panose="02070309020205020404" pitchFamily="49" charset="0"/>
                <a:cs typeface="Courier New" panose="02070309020205020404" pitchFamily="49" charset="0"/>
              </a:rPr>
              <a:t>                                                       #toplamı </a:t>
            </a:r>
            <a:r>
              <a:rPr lang="tr-TR" sz="1200" dirty="0" err="1">
                <a:latin typeface="Courier New" panose="02070309020205020404" pitchFamily="49" charset="0"/>
                <a:cs typeface="Courier New" panose="02070309020205020404" pitchFamily="49" charset="0"/>
              </a:rPr>
              <a:t>bulur.#Her</a:t>
            </a:r>
            <a:r>
              <a:rPr lang="tr-TR" sz="1200" dirty="0">
                <a:latin typeface="Courier New" panose="02070309020205020404" pitchFamily="49" charset="0"/>
                <a:cs typeface="Courier New" panose="02070309020205020404" pitchFamily="49" charset="0"/>
              </a:rPr>
              <a:t> bileşen için toplama ekler</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==2):</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row</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=0</a:t>
            </a: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df_sns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pd.DataFrame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':pca.explained_variance_</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_,'PC':['PC1','PC2','PC3','PC4']})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sns.barplot</a:t>
            </a:r>
            <a:r>
              <a:rPr lang="tr-TR" sz="1200" dirty="0">
                <a:latin typeface="Courier New" panose="02070309020205020404" pitchFamily="49" charset="0"/>
                <a:cs typeface="Courier New" panose="02070309020205020404" pitchFamily="49" charset="0"/>
              </a:rPr>
              <a:t>(x='</a:t>
            </a:r>
            <a:r>
              <a:rPr lang="tr-TR" sz="1200" dirty="0" err="1">
                <a:latin typeface="Courier New" panose="02070309020205020404" pitchFamily="49" charset="0"/>
                <a:cs typeface="Courier New" panose="02070309020205020404" pitchFamily="49" charset="0"/>
              </a:rPr>
              <a:t>PC',y</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',data=</a:t>
            </a:r>
            <a:r>
              <a:rPr lang="tr-TR" sz="1200" dirty="0" err="1">
                <a:latin typeface="Courier New" panose="02070309020205020404" pitchFamily="49" charset="0"/>
                <a:cs typeface="Courier New" panose="02070309020205020404" pitchFamily="49" charset="0"/>
              </a:rPr>
              <a:t>df_sns,color</a:t>
            </a:r>
            <a:r>
              <a:rPr lang="tr-TR" sz="1200" dirty="0">
                <a:latin typeface="Courier New" panose="02070309020205020404" pitchFamily="49" charset="0"/>
                <a:cs typeface="Courier New" panose="02070309020205020404" pitchFamily="49" charset="0"/>
              </a:rPr>
              <a:t>="c")</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plt.show</a:t>
            </a:r>
            <a:r>
              <a:rPr lang="tr-TR"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797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284FC1B-1752-7F08-9CED-99580D48FE86}"/>
              </a:ext>
            </a:extLst>
          </p:cNvPr>
          <p:cNvPicPr>
            <a:picLocks noChangeAspect="1"/>
          </p:cNvPicPr>
          <p:nvPr/>
        </p:nvPicPr>
        <p:blipFill>
          <a:blip r:embed="rId2"/>
          <a:stretch>
            <a:fillRect/>
          </a:stretch>
        </p:blipFill>
        <p:spPr>
          <a:xfrm>
            <a:off x="218049" y="1077232"/>
            <a:ext cx="4813965" cy="2696482"/>
          </a:xfrm>
          <a:prstGeom prst="rect">
            <a:avLst/>
          </a:prstGeom>
        </p:spPr>
      </p:pic>
      <p:pic>
        <p:nvPicPr>
          <p:cNvPr id="5" name="Resim 4">
            <a:extLst>
              <a:ext uri="{FF2B5EF4-FFF2-40B4-BE49-F238E27FC236}">
                <a16:creationId xmlns:a16="http://schemas.microsoft.com/office/drawing/2014/main" id="{AB823139-8600-F98F-E6DB-461AC007D56A}"/>
              </a:ext>
            </a:extLst>
          </p:cNvPr>
          <p:cNvPicPr>
            <a:picLocks noChangeAspect="1"/>
          </p:cNvPicPr>
          <p:nvPr/>
        </p:nvPicPr>
        <p:blipFill>
          <a:blip r:embed="rId3"/>
          <a:stretch>
            <a:fillRect/>
          </a:stretch>
        </p:blipFill>
        <p:spPr>
          <a:xfrm>
            <a:off x="5136469" y="1077232"/>
            <a:ext cx="3897751" cy="2592000"/>
          </a:xfrm>
          <a:prstGeom prst="rect">
            <a:avLst/>
          </a:prstGeom>
        </p:spPr>
      </p:pic>
      <p:sp>
        <p:nvSpPr>
          <p:cNvPr id="9" name="Metin kutusu 8">
            <a:extLst>
              <a:ext uri="{FF2B5EF4-FFF2-40B4-BE49-F238E27FC236}">
                <a16:creationId xmlns:a16="http://schemas.microsoft.com/office/drawing/2014/main" id="{9D6A1690-4BD8-5CE1-5279-1C15F0AAF021}"/>
              </a:ext>
            </a:extLst>
          </p:cNvPr>
          <p:cNvSpPr txBox="1"/>
          <p:nvPr/>
        </p:nvSpPr>
        <p:spPr>
          <a:xfrm>
            <a:off x="428251" y="3975897"/>
            <a:ext cx="8226786" cy="923330"/>
          </a:xfrm>
          <a:prstGeom prst="rect">
            <a:avLst/>
          </a:prstGeom>
          <a:noFill/>
        </p:spPr>
        <p:txBody>
          <a:bodyPr wrap="square">
            <a:spAutoFit/>
          </a:bodyPr>
          <a:lstStyle/>
          <a:p>
            <a:pPr algn="ctr"/>
            <a:r>
              <a:rPr lang="tr-TR" dirty="0" err="1">
                <a:solidFill>
                  <a:srgbClr val="FFFF00"/>
                </a:solidFill>
                <a:latin typeface="Times New Roman" panose="02020603050405020304" pitchFamily="18" charset="0"/>
                <a:cs typeface="Times New Roman" panose="02020603050405020304" pitchFamily="18" charset="0"/>
              </a:rPr>
              <a:t>result</a:t>
            </a:r>
            <a:r>
              <a:rPr lang="tr-TR" dirty="0">
                <a:solidFill>
                  <a:srgbClr val="FFFF00"/>
                </a:solidFill>
                <a:latin typeface="Times New Roman" panose="02020603050405020304" pitchFamily="18" charset="0"/>
                <a:cs typeface="Times New Roman" panose="02020603050405020304" pitchFamily="18" charset="0"/>
              </a:rPr>
              <a:t>=</a:t>
            </a:r>
            <a:r>
              <a:rPr lang="tr-TR" dirty="0" err="1">
                <a:solidFill>
                  <a:srgbClr val="FFFF00"/>
                </a:solidFill>
                <a:latin typeface="Times New Roman" panose="02020603050405020304" pitchFamily="18" charset="0"/>
                <a:cs typeface="Times New Roman" panose="02020603050405020304" pitchFamily="18" charset="0"/>
              </a:rPr>
              <a:t>pca.fit_transform</a:t>
            </a:r>
            <a:r>
              <a:rPr lang="tr-TR" dirty="0">
                <a:solidFill>
                  <a:srgbClr val="FFFF00"/>
                </a:solidFill>
                <a:latin typeface="Times New Roman" panose="02020603050405020304" pitchFamily="18" charset="0"/>
                <a:cs typeface="Times New Roman" panose="02020603050405020304" pitchFamily="18" charset="0"/>
              </a:rPr>
              <a:t>(x) </a:t>
            </a:r>
          </a:p>
          <a:p>
            <a:r>
              <a:rPr lang="tr-TR" dirty="0">
                <a:latin typeface="Times New Roman" panose="02020603050405020304" pitchFamily="18" charset="0"/>
                <a:cs typeface="Times New Roman" panose="02020603050405020304" pitchFamily="18" charset="0"/>
              </a:rPr>
              <a:t>satırı ile veri seti üzerinde hem </a:t>
            </a:r>
            <a:r>
              <a:rPr lang="tr-TR" dirty="0" err="1">
                <a:latin typeface="Times New Roman" panose="02020603050405020304" pitchFamily="18" charset="0"/>
                <a:cs typeface="Times New Roman" panose="02020603050405020304" pitchFamily="18" charset="0"/>
              </a:rPr>
              <a:t>fitting</a:t>
            </a:r>
            <a:r>
              <a:rPr lang="tr-TR" dirty="0">
                <a:latin typeface="Times New Roman" panose="02020603050405020304" pitchFamily="18" charset="0"/>
                <a:cs typeface="Times New Roman" panose="02020603050405020304" pitchFamily="18" charset="0"/>
              </a:rPr>
              <a:t> hem de </a:t>
            </a:r>
            <a:r>
              <a:rPr lang="tr-TR" dirty="0" err="1">
                <a:latin typeface="Times New Roman" panose="02020603050405020304" pitchFamily="18" charset="0"/>
                <a:cs typeface="Times New Roman" panose="02020603050405020304" pitchFamily="18" charset="0"/>
              </a:rPr>
              <a:t>transform</a:t>
            </a:r>
            <a:r>
              <a:rPr lang="tr-TR" dirty="0">
                <a:latin typeface="Times New Roman" panose="02020603050405020304" pitchFamily="18" charset="0"/>
                <a:cs typeface="Times New Roman" panose="02020603050405020304" pitchFamily="18" charset="0"/>
              </a:rPr>
              <a:t> işlemi gerçekleştirilir. </a:t>
            </a:r>
            <a:r>
              <a:rPr lang="tr-TR" dirty="0" err="1">
                <a:latin typeface="Times New Roman" panose="02020603050405020304" pitchFamily="18" charset="0"/>
                <a:cs typeface="Times New Roman" panose="02020603050405020304" pitchFamily="18" charset="0"/>
              </a:rPr>
              <a:t>result</a:t>
            </a:r>
            <a:r>
              <a:rPr lang="tr-TR" dirty="0">
                <a:latin typeface="Times New Roman" panose="02020603050405020304" pitchFamily="18" charset="0"/>
                <a:cs typeface="Times New Roman" panose="02020603050405020304" pitchFamily="18" charset="0"/>
              </a:rPr>
              <a:t> ilgili </a:t>
            </a:r>
            <a:r>
              <a:rPr lang="tr-TR" dirty="0" err="1">
                <a:latin typeface="Times New Roman" panose="02020603050405020304" pitchFamily="18" charset="0"/>
                <a:cs typeface="Times New Roman" panose="02020603050405020304" pitchFamily="18" charset="0"/>
              </a:rPr>
              <a:t>feature</a:t>
            </a:r>
            <a:r>
              <a:rPr lang="tr-TR" dirty="0">
                <a:latin typeface="Times New Roman" panose="02020603050405020304" pitchFamily="18" charset="0"/>
                <a:cs typeface="Times New Roman" panose="02020603050405020304" pitchFamily="18" charset="0"/>
              </a:rPr>
              <a:t> sayısına dönüştürülmüş veridir.</a:t>
            </a:r>
          </a:p>
        </p:txBody>
      </p:sp>
    </p:spTree>
    <p:extLst>
      <p:ext uri="{BB962C8B-B14F-4D97-AF65-F5344CB8AC3E}">
        <p14:creationId xmlns:p14="http://schemas.microsoft.com/office/powerpoint/2010/main" val="160993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sp>
        <p:nvSpPr>
          <p:cNvPr id="9" name="Metin kutusu 8">
            <a:extLst>
              <a:ext uri="{FF2B5EF4-FFF2-40B4-BE49-F238E27FC236}">
                <a16:creationId xmlns:a16="http://schemas.microsoft.com/office/drawing/2014/main" id="{9D6A1690-4BD8-5CE1-5279-1C15F0AAF021}"/>
              </a:ext>
            </a:extLst>
          </p:cNvPr>
          <p:cNvSpPr txBox="1"/>
          <p:nvPr/>
        </p:nvSpPr>
        <p:spPr>
          <a:xfrm>
            <a:off x="294608" y="768463"/>
            <a:ext cx="8226786" cy="4524315"/>
          </a:xfrm>
          <a:prstGeom prst="rect">
            <a:avLst/>
          </a:prstGeom>
          <a:noFill/>
        </p:spPr>
        <p:txBody>
          <a:bodyPr wrap="square">
            <a:spAutoFit/>
          </a:bodyPr>
          <a:lstStyle/>
          <a:p>
            <a:pPr marL="285750" indent="-285750" algn="just">
              <a:buFont typeface="Arial" panose="020B0604020202020204" pitchFamily="34" charset="0"/>
              <a:buChar char="•"/>
            </a:pPr>
            <a:r>
              <a:rPr lang="tr-TR" dirty="0">
                <a:solidFill>
                  <a:srgbClr val="FFFF00"/>
                </a:solidFill>
                <a:latin typeface="Times New Roman" panose="02020603050405020304" pitchFamily="18" charset="0"/>
                <a:cs typeface="Times New Roman" panose="02020603050405020304" pitchFamily="18" charset="0"/>
              </a:rPr>
              <a:t>Orijinal verilerde 1000 özellik varsa ve PCA bileşenin az sayıda yeterli olması görünüyorsa, kaç PCA bileşen tutmamız lazım ? </a:t>
            </a:r>
          </a:p>
          <a:p>
            <a:pPr marL="285750" indent="-285750" algn="just">
              <a:buFont typeface="Arial" panose="020B0604020202020204" pitchFamily="34" charset="0"/>
              <a:buChar char="•"/>
            </a:pPr>
            <a:endParaRPr lang="tr-TR" dirty="0">
              <a:solidFill>
                <a:srgbClr val="FFFF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Temel bileşenlerin yeterli </a:t>
            </a:r>
            <a:r>
              <a:rPr lang="tr-TR" dirty="0" err="1">
                <a:latin typeface="Times New Roman" panose="02020603050405020304" pitchFamily="18" charset="0"/>
                <a:cs typeface="Times New Roman" panose="02020603050405020304" pitchFamily="18" charset="0"/>
              </a:rPr>
              <a:t>saysısını</a:t>
            </a:r>
            <a:r>
              <a:rPr lang="tr-TR" dirty="0">
                <a:latin typeface="Times New Roman" panose="02020603050405020304" pitchFamily="18" charset="0"/>
                <a:cs typeface="Times New Roman" panose="02020603050405020304" pitchFamily="18" charset="0"/>
              </a:rPr>
              <a:t> belirtmek için “tutulan varyans” (“</a:t>
            </a:r>
            <a:r>
              <a:rPr lang="tr-TR" dirty="0" err="1">
                <a:latin typeface="Times New Roman" panose="02020603050405020304" pitchFamily="18" charset="0"/>
                <a:cs typeface="Times New Roman" panose="02020603050405020304" pitchFamily="18" charset="0"/>
              </a:rPr>
              <a:t>recovered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varians</a:t>
            </a:r>
            <a:r>
              <a:rPr lang="tr-TR" dirty="0">
                <a:latin typeface="Times New Roman" panose="02020603050405020304" pitchFamily="18" charset="0"/>
                <a:cs typeface="Times New Roman" panose="02020603050405020304" pitchFamily="18" charset="0"/>
              </a:rPr>
              <a:t>”) kavramı kullanılmaktadır: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Kullanılacak ilk temel bileşenlerin toplam varyansı orijinal verilerin toplam varyansının %90-%95’i olması lazım.</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Genel uygulamalarda, 1000 boyutlu veriler için sıkça 10-20 ilk temel bileşeni verilerin %90-%95 değişimini verir.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Bu durumda, orijinal veriler %95 doğrululukla temsil etmek için 10-20 PCA bileşeni yeterli olabilir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algn="just"/>
            <a:endParaRPr lang="tr-TR"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043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fontScale="90000"/>
          </a:bodyPr>
          <a:lstStyle/>
          <a:p>
            <a:pPr algn="ctr"/>
            <a:r>
              <a:rPr lang="tr-TR" sz="3200" dirty="0"/>
              <a:t>LDA (</a:t>
            </a:r>
            <a:r>
              <a:rPr lang="tr-TR" sz="3200" dirty="0" err="1"/>
              <a:t>Linear</a:t>
            </a:r>
            <a:r>
              <a:rPr lang="tr-TR" sz="3200" dirty="0"/>
              <a:t> </a:t>
            </a:r>
            <a:r>
              <a:rPr lang="tr-TR" sz="3200" dirty="0" err="1"/>
              <a:t>Discriminant</a:t>
            </a:r>
            <a:r>
              <a:rPr lang="tr-TR" sz="3200" dirty="0"/>
              <a:t> Analysis)</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Linear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Discriminant</a:t>
            </a:r>
            <a:r>
              <a:rPr lang="tr-TR" sz="1800" dirty="0">
                <a:latin typeface="Times New Roman" panose="02020603050405020304" pitchFamily="18" charset="0"/>
                <a:cs typeface="Times New Roman" panose="02020603050405020304" pitchFamily="18" charset="0"/>
              </a:rPr>
              <a:t> Analysis (LDA) </a:t>
            </a:r>
            <a:r>
              <a:rPr lang="tr-TR" sz="1800" dirty="0" err="1">
                <a:latin typeface="Times New Roman" panose="02020603050405020304" pitchFamily="18" charset="0"/>
                <a:cs typeface="Times New Roman" panose="02020603050405020304" pitchFamily="18" charset="0"/>
              </a:rPr>
              <a:t>machine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learning</a:t>
            </a:r>
            <a:r>
              <a:rPr lang="tr-TR" sz="1800" dirty="0">
                <a:latin typeface="Times New Roman" panose="02020603050405020304" pitchFamily="18" charset="0"/>
                <a:cs typeface="Times New Roman" panose="02020603050405020304" pitchFamily="18" charset="0"/>
              </a:rPr>
              <a:t> uygulamaları için </a:t>
            </a:r>
            <a:r>
              <a:rPr lang="tr-TR" sz="1800" dirty="0" err="1">
                <a:latin typeface="Times New Roman" panose="02020603050405020304" pitchFamily="18" charset="0"/>
                <a:cs typeface="Times New Roman" panose="02020603050405020304" pitchFamily="18" charset="0"/>
              </a:rPr>
              <a:t>preprocessing</a:t>
            </a:r>
            <a:r>
              <a:rPr lang="tr-TR" sz="1800" dirty="0">
                <a:latin typeface="Times New Roman" panose="02020603050405020304" pitchFamily="18" charset="0"/>
                <a:cs typeface="Times New Roman" panose="02020603050405020304" pitchFamily="18" charset="0"/>
              </a:rPr>
              <a:t> aşamasında boyut azaltma tekniği olarak kullanılır. </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Amaç, </a:t>
            </a:r>
            <a:r>
              <a:rPr lang="tr-TR" sz="1800" dirty="0" err="1">
                <a:latin typeface="Times New Roman" panose="02020603050405020304" pitchFamily="18" charset="0"/>
                <a:cs typeface="Times New Roman" panose="02020603050405020304" pitchFamily="18" charset="0"/>
              </a:rPr>
              <a:t>overfittingi</a:t>
            </a:r>
            <a:r>
              <a:rPr lang="tr-TR" sz="1800" dirty="0">
                <a:latin typeface="Times New Roman" panose="02020603050405020304" pitchFamily="18" charset="0"/>
                <a:cs typeface="Times New Roman" panose="02020603050405020304" pitchFamily="18" charset="0"/>
              </a:rPr>
              <a:t> önlemek ve aynı zamanda hesaplama maliyetlerini azaltmaktır.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LDA, genel olarak </a:t>
            </a:r>
            <a:r>
              <a:rPr lang="tr-TR" sz="1800" dirty="0" err="1">
                <a:latin typeface="Times New Roman" panose="02020603050405020304" pitchFamily="18" charset="0"/>
                <a:cs typeface="Times New Roman" panose="02020603050405020304" pitchFamily="18" charset="0"/>
              </a:rPr>
              <a:t>PCA’a</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benzesede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LDA’in</a:t>
            </a:r>
            <a:r>
              <a:rPr lang="tr-TR" sz="1800" dirty="0">
                <a:latin typeface="Times New Roman" panose="02020603050405020304" pitchFamily="18" charset="0"/>
                <a:cs typeface="Times New Roman" panose="02020603050405020304" pitchFamily="18" charset="0"/>
              </a:rPr>
              <a:t> çalışma mantığında Sınıflar arasındaki uzaklığı maksimize etmek vardır.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PCA’da</a:t>
            </a:r>
            <a:r>
              <a:rPr lang="tr-TR" sz="1800" dirty="0">
                <a:latin typeface="Times New Roman" panose="02020603050405020304" pitchFamily="18" charset="0"/>
                <a:cs typeface="Times New Roman" panose="02020603050405020304" pitchFamily="18" charset="0"/>
              </a:rPr>
              <a:t> sınıf kavramı yoktur PCA sadece data </a:t>
            </a:r>
            <a:r>
              <a:rPr lang="tr-TR" sz="1800" dirty="0" err="1">
                <a:latin typeface="Times New Roman" panose="02020603050405020304" pitchFamily="18" charset="0"/>
                <a:cs typeface="Times New Roman" panose="02020603050405020304" pitchFamily="18" charset="0"/>
              </a:rPr>
              <a:t>pointler</a:t>
            </a:r>
            <a:r>
              <a:rPr lang="tr-TR" sz="1800" dirty="0">
                <a:latin typeface="Times New Roman" panose="02020603050405020304" pitchFamily="18" charset="0"/>
                <a:cs typeface="Times New Roman" panose="02020603050405020304" pitchFamily="18" charset="0"/>
              </a:rPr>
              <a:t> arası mesafeyi maksimize etmeye çalışır.</a:t>
            </a:r>
          </a:p>
        </p:txBody>
      </p:sp>
    </p:spTree>
    <p:extLst>
      <p:ext uri="{BB962C8B-B14F-4D97-AF65-F5344CB8AC3E}">
        <p14:creationId xmlns:p14="http://schemas.microsoft.com/office/powerpoint/2010/main" val="421617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tipi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7170" name="Picture 2" descr="How to Choose a Feature Selection Method For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70" y="939019"/>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2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473202" y="479640"/>
            <a:ext cx="2571750" cy="1289304"/>
          </a:xfrm>
        </p:spPr>
        <p:txBody>
          <a:bodyPr vert="horz" lIns="91440" tIns="45720" rIns="91440" bIns="45720" rtlCol="0" anchor="b">
            <a:normAutofit/>
          </a:bodyPr>
          <a:lstStyle/>
          <a:p>
            <a:pPr defTabSz="914400"/>
            <a:r>
              <a:rPr lang="en-US" sz="2900" kern="1200" dirty="0">
                <a:solidFill>
                  <a:schemeClr val="tx1"/>
                </a:solidFill>
                <a:latin typeface="+mj-lt"/>
                <a:ea typeface="+mj-ea"/>
                <a:cs typeface="+mj-cs"/>
              </a:rPr>
              <a:t>PCA </a:t>
            </a:r>
            <a:r>
              <a:rPr lang="en-US" sz="2900" kern="1200" dirty="0" err="1">
                <a:solidFill>
                  <a:schemeClr val="tx1"/>
                </a:solidFill>
                <a:latin typeface="+mj-lt"/>
                <a:ea typeface="+mj-ea"/>
                <a:cs typeface="+mj-cs"/>
              </a:rPr>
              <a:t>ve</a:t>
            </a:r>
            <a:r>
              <a:rPr lang="en-US" sz="2900" kern="1200" dirty="0">
                <a:solidFill>
                  <a:schemeClr val="tx1"/>
                </a:solidFill>
                <a:latin typeface="+mj-lt"/>
                <a:ea typeface="+mj-ea"/>
                <a:cs typeface="+mj-cs"/>
              </a:rPr>
              <a:t> LDA </a:t>
            </a:r>
            <a:r>
              <a:rPr lang="en-US" sz="2900" kern="1200" dirty="0" err="1">
                <a:solidFill>
                  <a:schemeClr val="tx1"/>
                </a:solidFill>
                <a:latin typeface="+mj-lt"/>
                <a:ea typeface="+mj-ea"/>
                <a:cs typeface="+mj-cs"/>
              </a:rPr>
              <a:t>Arasındaki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Farklar</a:t>
            </a:r>
            <a:endParaRPr lang="en-US" sz="2900" kern="1200" dirty="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etin kutusu 3">
            <a:extLst>
              <a:ext uri="{FF2B5EF4-FFF2-40B4-BE49-F238E27FC236}">
                <a16:creationId xmlns:a16="http://schemas.microsoft.com/office/drawing/2014/main" id="{4549752F-FEF1-74A7-92E2-FEF8CE1476CA}"/>
              </a:ext>
            </a:extLst>
          </p:cNvPr>
          <p:cNvSpPr txBox="1"/>
          <p:nvPr/>
        </p:nvSpPr>
        <p:spPr>
          <a:xfrm>
            <a:off x="84406" y="2105406"/>
            <a:ext cx="4487594" cy="2558034"/>
          </a:xfrm>
          <a:prstGeom prst="rect">
            <a:avLst/>
          </a:prstGeom>
        </p:spPr>
        <p:txBody>
          <a:bodyPr vert="horz" lIns="91440" tIns="45720" rIns="91440" bIns="45720" rtlCol="0" anchor="t">
            <a:normAutofit fontScale="92500" lnSpcReduction="10000"/>
          </a:bodyPr>
          <a:lstStyle/>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gözetimsiz öğrenme algoritmasıdır. LDA gözetimli öğrenme algoritmasıdır.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data </a:t>
            </a:r>
            <a:r>
              <a:rPr lang="tr-TR" sz="1600" b="0" i="0" dirty="0" err="1">
                <a:effectLst/>
                <a:latin typeface="Times New Roman" panose="02020603050405020304" pitchFamily="18" charset="0"/>
                <a:cs typeface="Times New Roman" panose="02020603050405020304" pitchFamily="18" charset="0"/>
              </a:rPr>
              <a:t>pointler</a:t>
            </a:r>
            <a:r>
              <a:rPr lang="tr-TR" sz="1600" b="0" i="0" dirty="0">
                <a:effectLst/>
                <a:latin typeface="Times New Roman" panose="02020603050405020304" pitchFamily="18" charset="0"/>
                <a:cs typeface="Times New Roman" panose="02020603050405020304" pitchFamily="18" charset="0"/>
              </a:rPr>
              <a:t> arasındaki mesafeyi maksimize etmeye </a:t>
            </a:r>
            <a:r>
              <a:rPr lang="tr-TR" sz="1600" b="0" i="0" dirty="0" err="1">
                <a:effectLst/>
                <a:latin typeface="Times New Roman" panose="02020603050405020304" pitchFamily="18" charset="0"/>
                <a:cs typeface="Times New Roman" panose="02020603050405020304" pitchFamily="18" charset="0"/>
              </a:rPr>
              <a:t>çalışır.LDA</a:t>
            </a:r>
            <a:r>
              <a:rPr lang="tr-TR" sz="1600" b="0" i="0" dirty="0">
                <a:effectLst/>
                <a:latin typeface="Times New Roman" panose="02020603050405020304" pitchFamily="18" charset="0"/>
                <a:cs typeface="Times New Roman" panose="02020603050405020304" pitchFamily="18" charset="0"/>
              </a:rPr>
              <a:t> sınıflar arasındaki mesafeyi maksimize etmeye çalışır.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kümeleme problemlerinde </a:t>
            </a:r>
            <a:r>
              <a:rPr lang="tr-TR" sz="1600" b="0" i="0" dirty="0" err="1">
                <a:effectLst/>
                <a:latin typeface="Times New Roman" panose="02020603050405020304" pitchFamily="18" charset="0"/>
                <a:cs typeface="Times New Roman" panose="02020603050405020304" pitchFamily="18" charset="0"/>
              </a:rPr>
              <a:t>kullanılırken,LDA</a:t>
            </a:r>
            <a:r>
              <a:rPr lang="tr-TR" sz="1600" b="0" i="0" dirty="0">
                <a:effectLst/>
                <a:latin typeface="Times New Roman" panose="02020603050405020304" pitchFamily="18" charset="0"/>
                <a:cs typeface="Times New Roman" panose="02020603050405020304" pitchFamily="18" charset="0"/>
              </a:rPr>
              <a:t> sınıflandırma problemlerinde kullanılır.</a:t>
            </a:r>
          </a:p>
          <a:p>
            <a:pPr marL="285750" indent="-228600" defTabSz="914400">
              <a:lnSpc>
                <a:spcPct val="90000"/>
              </a:lnSpc>
              <a:spcAft>
                <a:spcPts val="1200"/>
              </a:spcAft>
              <a:buFont typeface="Arial" panose="020B0604020202020204" pitchFamily="34" charset="0"/>
              <a:buChar char="•"/>
            </a:pPr>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sınıf kavramı yoktur. Verilerdeki özellik kavramını kaldırır. Tüm veriler tek bir tipmiş gibi davranılır.</a:t>
            </a:r>
          </a:p>
        </p:txBody>
      </p:sp>
      <p:pic>
        <p:nvPicPr>
          <p:cNvPr id="6" name="Resim 5">
            <a:extLst>
              <a:ext uri="{FF2B5EF4-FFF2-40B4-BE49-F238E27FC236}">
                <a16:creationId xmlns:a16="http://schemas.microsoft.com/office/drawing/2014/main" id="{4A873B27-D92D-B1EF-97D9-DCFCBE3531E4}"/>
              </a:ext>
            </a:extLst>
          </p:cNvPr>
          <p:cNvPicPr>
            <a:picLocks noChangeAspect="1"/>
          </p:cNvPicPr>
          <p:nvPr/>
        </p:nvPicPr>
        <p:blipFill>
          <a:blip r:embed="rId2"/>
          <a:stretch>
            <a:fillRect/>
          </a:stretch>
        </p:blipFill>
        <p:spPr>
          <a:xfrm>
            <a:off x="4698609" y="1513114"/>
            <a:ext cx="4202438" cy="2592000"/>
          </a:xfrm>
          <a:prstGeom prst="rect">
            <a:avLst/>
          </a:prstGeom>
        </p:spPr>
      </p:pic>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4653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pPr algn="ctr"/>
            <a:r>
              <a:rPr lang="tr-TR" sz="3200" dirty="0"/>
              <a:t>ÖDEV</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endParaRPr lang="tr-TR" sz="2800" dirty="0">
              <a:latin typeface="Courier New" panose="02070309020205020404" pitchFamily="49" charset="0"/>
              <a:cs typeface="Courier New" panose="02070309020205020404" pitchFamily="49" charset="0"/>
            </a:endParaRPr>
          </a:p>
          <a:p>
            <a:pPr algn="ctr">
              <a:lnSpc>
                <a:spcPct val="100000"/>
              </a:lnSpc>
            </a:pPr>
            <a:r>
              <a:rPr lang="tr-TR" sz="2800" dirty="0">
                <a:latin typeface="Courier New" panose="02070309020205020404" pitchFamily="49" charset="0"/>
                <a:cs typeface="Courier New" panose="02070309020205020404" pitchFamily="49" charset="0"/>
              </a:rPr>
              <a:t>LDA yöntemini aynı veri seti üzerinde siz uygulayın. Sonuçları karşılaştırın.</a:t>
            </a:r>
          </a:p>
        </p:txBody>
      </p:sp>
    </p:spTree>
    <p:extLst>
      <p:ext uri="{BB962C8B-B14F-4D97-AF65-F5344CB8AC3E}">
        <p14:creationId xmlns:p14="http://schemas.microsoft.com/office/powerpoint/2010/main" val="2466221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K-NN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27579" y="960296"/>
            <a:ext cx="7973966"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K</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NN</a:t>
            </a:r>
            <a:r>
              <a:rPr lang="en-US" dirty="0">
                <a:latin typeface="Calibri" panose="020F0502020204030204" pitchFamily="34" charset="0"/>
                <a:cs typeface="Calibri" panose="020F0502020204030204" pitchFamily="34" charset="0"/>
              </a:rPr>
              <a:t> is a </a:t>
            </a:r>
            <a:r>
              <a:rPr lang="tr-TR" dirty="0">
                <a:latin typeface="Calibri" panose="020F0502020204030204" pitchFamily="34" charset="0"/>
                <a:cs typeface="Calibri" panose="020F0502020204030204" pitchFamily="34" charset="0"/>
              </a:rPr>
              <a:t>s</a:t>
            </a:r>
            <a:r>
              <a:rPr lang="en-US" dirty="0" err="1">
                <a:latin typeface="Calibri" panose="020F0502020204030204" pitchFamily="34" charset="0"/>
                <a:cs typeface="Calibri" panose="020F0502020204030204" pitchFamily="34" charset="0"/>
              </a:rPr>
              <a:t>upervised</a:t>
            </a:r>
            <a:r>
              <a:rPr lang="en-US" dirty="0">
                <a:latin typeface="Calibri" panose="020F0502020204030204" pitchFamily="34" charset="0"/>
                <a:cs typeface="Calibri" panose="020F0502020204030204" pitchFamily="34" charset="0"/>
              </a:rPr>
              <a:t> machine learning</a:t>
            </a:r>
            <a:endParaRPr lang="tr-TR" dirty="0">
              <a:latin typeface="Calibri" panose="020F0502020204030204" pitchFamily="34" charset="0"/>
              <a:cs typeface="Calibri" panose="020F0502020204030204" pitchFamily="34" charset="0"/>
            </a:endParaRPr>
          </a:p>
        </p:txBody>
      </p:sp>
      <p:pic>
        <p:nvPicPr>
          <p:cNvPr id="22532" name="Picture 4" descr="KNN Classification using Scikit-learn - Data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965" y="1463999"/>
            <a:ext cx="3829358" cy="327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250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89736" y="481198"/>
            <a:ext cx="5779298" cy="289823"/>
          </a:xfrm>
          <a:prstGeom prst="rect">
            <a:avLst/>
          </a:prstGeom>
        </p:spPr>
        <p:txBody>
          <a:bodyPr vert="horz" wrap="square" lIns="0" tIns="12700" rIns="0" bIns="0" rtlCol="0" anchor="ctr">
            <a:spAutoFit/>
          </a:bodyPr>
          <a:lstStyle/>
          <a:p>
            <a:pPr marL="12700">
              <a:lnSpc>
                <a:spcPct val="100000"/>
              </a:lnSpc>
              <a:spcBef>
                <a:spcPts val="100"/>
              </a:spcBef>
            </a:pPr>
            <a:r>
              <a:rPr sz="1800" b="1" spc="-5" dirty="0">
                <a:cs typeface="Carlito"/>
              </a:rPr>
              <a:t>K-NN </a:t>
            </a:r>
            <a:r>
              <a:rPr sz="1800" b="1" dirty="0">
                <a:cs typeface="Carlito"/>
              </a:rPr>
              <a:t>– En </a:t>
            </a:r>
            <a:r>
              <a:rPr sz="1800" b="1" spc="-5" dirty="0">
                <a:cs typeface="Carlito"/>
              </a:rPr>
              <a:t>yakın </a:t>
            </a:r>
            <a:r>
              <a:rPr sz="1800" b="1" spc="-10" dirty="0">
                <a:cs typeface="Carlito"/>
              </a:rPr>
              <a:t>komşu</a:t>
            </a:r>
            <a:r>
              <a:rPr sz="1800" b="1" spc="-75" dirty="0">
                <a:cs typeface="Carlito"/>
              </a:rPr>
              <a:t> </a:t>
            </a:r>
            <a:r>
              <a:rPr sz="1800" b="1" spc="-5" dirty="0">
                <a:cs typeface="Carlito"/>
              </a:rPr>
              <a:t>algoritması</a:t>
            </a:r>
            <a:endParaRPr sz="1800" dirty="0">
              <a:cs typeface="Carlito"/>
            </a:endParaRPr>
          </a:p>
        </p:txBody>
      </p:sp>
      <p:sp>
        <p:nvSpPr>
          <p:cNvPr id="5" name="object 5"/>
          <p:cNvSpPr/>
          <p:nvPr/>
        </p:nvSpPr>
        <p:spPr>
          <a:xfrm>
            <a:off x="2562319" y="2525704"/>
            <a:ext cx="3703319" cy="233019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89736" y="1148048"/>
            <a:ext cx="6740525" cy="1090683"/>
          </a:xfrm>
          <a:prstGeom prst="rect">
            <a:avLst/>
          </a:prstGeom>
        </p:spPr>
        <p:txBody>
          <a:bodyPr vert="horz" wrap="square" lIns="0" tIns="13335" rIns="0" bIns="0" rtlCol="0">
            <a:spAutoFit/>
          </a:bodyPr>
          <a:lstStyle/>
          <a:p>
            <a:pPr marL="161921" indent="-149856">
              <a:spcBef>
                <a:spcPts val="105"/>
              </a:spcBef>
              <a:buSzPct val="92857"/>
              <a:buAutoNum type="arabicPeriod"/>
              <a:tabLst>
                <a:tab pos="162556" algn="l"/>
              </a:tabLst>
            </a:pPr>
            <a:r>
              <a:rPr sz="1400" spc="-5" dirty="0">
                <a:solidFill>
                  <a:srgbClr val="FFFFFF"/>
                </a:solidFill>
                <a:latin typeface="Arial"/>
                <a:cs typeface="Arial"/>
              </a:rPr>
              <a:t>Öncelikle </a:t>
            </a:r>
            <a:r>
              <a:rPr sz="1400" dirty="0">
                <a:solidFill>
                  <a:srgbClr val="FFFFFF"/>
                </a:solidFill>
                <a:latin typeface="Arial"/>
                <a:cs typeface="Arial"/>
              </a:rPr>
              <a:t>K </a:t>
            </a:r>
            <a:r>
              <a:rPr sz="1400" spc="-5" dirty="0">
                <a:solidFill>
                  <a:srgbClr val="FFFFFF"/>
                </a:solidFill>
                <a:latin typeface="Arial"/>
                <a:cs typeface="Arial"/>
              </a:rPr>
              <a:t>değeri</a:t>
            </a:r>
            <a:r>
              <a:rPr sz="1400" spc="-75" dirty="0">
                <a:solidFill>
                  <a:srgbClr val="FFFFFF"/>
                </a:solidFill>
                <a:latin typeface="Arial"/>
                <a:cs typeface="Arial"/>
              </a:rPr>
              <a:t> </a:t>
            </a:r>
            <a:r>
              <a:rPr sz="1400" spc="-10" dirty="0">
                <a:solidFill>
                  <a:srgbClr val="FFFFFF"/>
                </a:solidFill>
                <a:latin typeface="Arial"/>
                <a:cs typeface="Arial"/>
              </a:rPr>
              <a:t>belirlenir.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Diğer </a:t>
            </a:r>
            <a:r>
              <a:rPr sz="1400" dirty="0">
                <a:solidFill>
                  <a:srgbClr val="FFFFFF"/>
                </a:solidFill>
                <a:latin typeface="Arial"/>
                <a:cs typeface="Arial"/>
              </a:rPr>
              <a:t>nesnelerden </a:t>
            </a:r>
            <a:r>
              <a:rPr sz="1400" spc="-5" dirty="0">
                <a:solidFill>
                  <a:srgbClr val="FFFFFF"/>
                </a:solidFill>
                <a:latin typeface="Arial"/>
                <a:cs typeface="Arial"/>
              </a:rPr>
              <a:t>hedef nesneye olan öklit uzaklıkları</a:t>
            </a:r>
            <a:r>
              <a:rPr sz="1400" spc="-140" dirty="0">
                <a:solidFill>
                  <a:srgbClr val="FFFFFF"/>
                </a:solidFill>
                <a:latin typeface="Arial"/>
                <a:cs typeface="Arial"/>
              </a:rPr>
              <a:t> </a:t>
            </a:r>
            <a:r>
              <a:rPr sz="1400" spc="-10" dirty="0">
                <a:solidFill>
                  <a:srgbClr val="FFFFFF"/>
                </a:solidFill>
                <a:latin typeface="Arial"/>
                <a:cs typeface="Arial"/>
              </a:rPr>
              <a:t>hesaplanır.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Uzaklıklar sıralanır </a:t>
            </a:r>
            <a:r>
              <a:rPr sz="1400" spc="-10" dirty="0">
                <a:solidFill>
                  <a:srgbClr val="FFFFFF"/>
                </a:solidFill>
                <a:latin typeface="Arial"/>
                <a:cs typeface="Arial"/>
              </a:rPr>
              <a:t>ve </a:t>
            </a:r>
            <a:r>
              <a:rPr sz="1400" dirty="0">
                <a:solidFill>
                  <a:srgbClr val="FFFFFF"/>
                </a:solidFill>
                <a:latin typeface="Arial"/>
                <a:cs typeface="Arial"/>
              </a:rPr>
              <a:t>en minimum </a:t>
            </a:r>
            <a:r>
              <a:rPr sz="1400" spc="-5" dirty="0">
                <a:solidFill>
                  <a:srgbClr val="FFFFFF"/>
                </a:solidFill>
                <a:latin typeface="Arial"/>
                <a:cs typeface="Arial"/>
              </a:rPr>
              <a:t>uzaklığa bağlı </a:t>
            </a:r>
            <a:r>
              <a:rPr sz="1400" dirty="0">
                <a:solidFill>
                  <a:srgbClr val="FFFFFF"/>
                </a:solidFill>
                <a:latin typeface="Arial"/>
                <a:cs typeface="Arial"/>
              </a:rPr>
              <a:t>olarak en </a:t>
            </a:r>
            <a:r>
              <a:rPr sz="1400" spc="-5" dirty="0">
                <a:solidFill>
                  <a:srgbClr val="FFFFFF"/>
                </a:solidFill>
                <a:latin typeface="Arial"/>
                <a:cs typeface="Arial"/>
              </a:rPr>
              <a:t>yakın komşular</a:t>
            </a:r>
            <a:r>
              <a:rPr sz="1400" spc="-120" dirty="0">
                <a:solidFill>
                  <a:srgbClr val="FFFFFF"/>
                </a:solidFill>
                <a:latin typeface="Arial"/>
                <a:cs typeface="Arial"/>
              </a:rPr>
              <a:t> </a:t>
            </a:r>
            <a:r>
              <a:rPr sz="1400" spc="-10" dirty="0">
                <a:solidFill>
                  <a:srgbClr val="FFFFFF"/>
                </a:solidFill>
                <a:latin typeface="Arial"/>
                <a:cs typeface="Arial"/>
              </a:rPr>
              <a:t>bulunur.</a:t>
            </a:r>
            <a:endParaRPr sz="1400" dirty="0">
              <a:latin typeface="Arial"/>
              <a:cs typeface="Arial"/>
            </a:endParaRPr>
          </a:p>
          <a:p>
            <a:pPr marL="12700" marR="3710211">
              <a:buSzPct val="92857"/>
              <a:buAutoNum type="arabicPeriod"/>
              <a:tabLst>
                <a:tab pos="162556" algn="l"/>
              </a:tabLst>
            </a:pPr>
            <a:r>
              <a:rPr sz="1400" spc="-5" dirty="0">
                <a:solidFill>
                  <a:srgbClr val="FFFFFF"/>
                </a:solidFill>
                <a:latin typeface="Arial"/>
                <a:cs typeface="Arial"/>
              </a:rPr>
              <a:t>En </a:t>
            </a:r>
            <a:r>
              <a:rPr sz="1400" spc="-10" dirty="0">
                <a:solidFill>
                  <a:srgbClr val="FFFFFF"/>
                </a:solidFill>
                <a:latin typeface="Arial"/>
                <a:cs typeface="Arial"/>
              </a:rPr>
              <a:t>yakın </a:t>
            </a:r>
            <a:r>
              <a:rPr sz="1400" spc="-5" dirty="0">
                <a:solidFill>
                  <a:srgbClr val="FFFFFF"/>
                </a:solidFill>
                <a:latin typeface="Arial"/>
                <a:cs typeface="Arial"/>
              </a:rPr>
              <a:t>komşu </a:t>
            </a:r>
            <a:r>
              <a:rPr sz="1400" dirty="0">
                <a:solidFill>
                  <a:srgbClr val="FFFFFF"/>
                </a:solidFill>
                <a:latin typeface="Arial"/>
                <a:cs typeface="Arial"/>
              </a:rPr>
              <a:t>kategorileri</a:t>
            </a:r>
            <a:r>
              <a:rPr sz="1400" spc="-105" dirty="0">
                <a:solidFill>
                  <a:srgbClr val="FFFFFF"/>
                </a:solidFill>
                <a:latin typeface="Arial"/>
                <a:cs typeface="Arial"/>
              </a:rPr>
              <a:t> </a:t>
            </a:r>
            <a:r>
              <a:rPr sz="1400" spc="-10" dirty="0">
                <a:solidFill>
                  <a:srgbClr val="FFFFFF"/>
                </a:solidFill>
                <a:latin typeface="Arial"/>
                <a:cs typeface="Arial"/>
              </a:rPr>
              <a:t>toplanır.  </a:t>
            </a:r>
            <a:r>
              <a:rPr sz="1400" spc="-5" dirty="0">
                <a:solidFill>
                  <a:srgbClr val="FFFFFF"/>
                </a:solidFill>
                <a:latin typeface="Arial"/>
                <a:cs typeface="Arial"/>
              </a:rPr>
              <a:t>5.En uygun komşu </a:t>
            </a:r>
            <a:r>
              <a:rPr sz="1400" dirty="0">
                <a:solidFill>
                  <a:srgbClr val="FFFFFF"/>
                </a:solidFill>
                <a:latin typeface="Arial"/>
                <a:cs typeface="Arial"/>
              </a:rPr>
              <a:t>kategorisi</a:t>
            </a:r>
            <a:r>
              <a:rPr sz="1400" spc="-100" dirty="0">
                <a:solidFill>
                  <a:srgbClr val="FFFFFF"/>
                </a:solidFill>
                <a:latin typeface="Arial"/>
                <a:cs typeface="Arial"/>
              </a:rPr>
              <a:t> </a:t>
            </a:r>
            <a:r>
              <a:rPr sz="1400" spc="-10" dirty="0">
                <a:solidFill>
                  <a:srgbClr val="FFFFFF"/>
                </a:solidFill>
                <a:latin typeface="Arial"/>
                <a:cs typeface="Arial"/>
              </a:rPr>
              <a:t>seçilir.</a:t>
            </a:r>
            <a:endParaRPr sz="1400" dirty="0">
              <a:latin typeface="Arial"/>
              <a:cs typeface="Arial"/>
            </a:endParaRPr>
          </a:p>
        </p:txBody>
      </p:sp>
    </p:spTree>
    <p:extLst>
      <p:ext uri="{BB962C8B-B14F-4D97-AF65-F5344CB8AC3E}">
        <p14:creationId xmlns:p14="http://schemas.microsoft.com/office/powerpoint/2010/main" val="536823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6027492"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647945" y="1719224"/>
            <a:ext cx="3496055" cy="219913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1342" y="1365655"/>
            <a:ext cx="5059680" cy="29062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9229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175286" y="1185672"/>
            <a:ext cx="3496055" cy="21991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2022" y="1185672"/>
            <a:ext cx="2592324" cy="24719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92195" y="1185673"/>
            <a:ext cx="1754124" cy="14782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3478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8680" y="127907"/>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a:t>
            </a:r>
            <a:r>
              <a:rPr lang="tr-TR" b="1" dirty="0">
                <a:solidFill>
                  <a:srgbClr val="FFFFFF"/>
                </a:solidFill>
                <a:latin typeface="+mj-lt"/>
                <a:cs typeface="Carlito"/>
              </a:rPr>
              <a:t>Uygulama-&gt;KNN.py</a:t>
            </a:r>
            <a:endParaRPr dirty="0">
              <a:latin typeface="+mj-lt"/>
              <a:cs typeface="Carlito"/>
            </a:endParaRPr>
          </a:p>
        </p:txBody>
      </p:sp>
      <p:pic>
        <p:nvPicPr>
          <p:cNvPr id="7" name="Resim 6">
            <a:extLst>
              <a:ext uri="{FF2B5EF4-FFF2-40B4-BE49-F238E27FC236}">
                <a16:creationId xmlns:a16="http://schemas.microsoft.com/office/drawing/2014/main" id="{BECFD4A6-656C-5B57-E5F2-E9C45DC4C703}"/>
              </a:ext>
            </a:extLst>
          </p:cNvPr>
          <p:cNvPicPr>
            <a:picLocks noChangeAspect="1"/>
          </p:cNvPicPr>
          <p:nvPr/>
        </p:nvPicPr>
        <p:blipFill>
          <a:blip r:embed="rId2"/>
          <a:stretch>
            <a:fillRect/>
          </a:stretch>
        </p:blipFill>
        <p:spPr>
          <a:xfrm>
            <a:off x="1211475" y="515593"/>
            <a:ext cx="5860783" cy="4500000"/>
          </a:xfrm>
          <a:prstGeom prst="rect">
            <a:avLst/>
          </a:prstGeom>
        </p:spPr>
      </p:pic>
    </p:spTree>
    <p:extLst>
      <p:ext uri="{BB962C8B-B14F-4D97-AF65-F5344CB8AC3E}">
        <p14:creationId xmlns:p14="http://schemas.microsoft.com/office/powerpoint/2010/main" val="679919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4672193" y="1238205"/>
            <a:ext cx="4243613" cy="3443523"/>
          </a:xfrm>
          <a:prstGeom prst="rect">
            <a:avLst/>
          </a:prstGeom>
        </p:spPr>
      </p:pic>
      <p:pic>
        <p:nvPicPr>
          <p:cNvPr id="8" name="Resim 7"/>
          <p:cNvPicPr>
            <a:picLocks noChangeAspect="1"/>
          </p:cNvPicPr>
          <p:nvPr/>
        </p:nvPicPr>
        <p:blipFill>
          <a:blip r:embed="rId3"/>
          <a:stretch>
            <a:fillRect/>
          </a:stretch>
        </p:blipFill>
        <p:spPr>
          <a:xfrm>
            <a:off x="414961" y="1372641"/>
            <a:ext cx="4166309" cy="2372741"/>
          </a:xfrm>
          <a:prstGeom prst="rect">
            <a:avLst/>
          </a:prstGeom>
        </p:spPr>
      </p:pic>
    </p:spTree>
    <p:extLst>
      <p:ext uri="{BB962C8B-B14F-4D97-AF65-F5344CB8AC3E}">
        <p14:creationId xmlns:p14="http://schemas.microsoft.com/office/powerpoint/2010/main" val="1472837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Random Forests Underst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594" y="875049"/>
            <a:ext cx="6008100" cy="407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990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342900" indent="-342900">
              <a:buFont typeface="Arial" panose="020B0604020202020204" pitchFamily="34" charset="0"/>
              <a:buChar char="•"/>
            </a:pPr>
            <a:r>
              <a:rPr lang="tr-TR" sz="2400" b="1" dirty="0" err="1">
                <a:latin typeface="Calibri" panose="020F0502020204030204" pitchFamily="34" charset="0"/>
                <a:cs typeface="Calibri" panose="020F0502020204030204" pitchFamily="34" charset="0"/>
              </a:rPr>
              <a:t>Bootstrap</a:t>
            </a:r>
            <a:endParaRPr lang="tr-TR" sz="24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Dışarıda Tutma </a:t>
            </a: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Çapraz doğrulama </a:t>
            </a:r>
          </a:p>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433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hazırlama ve Modelleme…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8" name="Picture 6"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478" y="952014"/>
            <a:ext cx="5648303" cy="371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54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756138" y="130524"/>
            <a:ext cx="7631723" cy="833882"/>
          </a:xfrm>
          <a:prstGeom prst="ellipse">
            <a:avLst/>
          </a:prstGeom>
        </p:spPr>
        <p:txBody>
          <a:bodyPr vert="horz" lIns="91440" tIns="45720" rIns="91440" bIns="45720" rtlCol="0" anchor="ctr">
            <a:normAutofit/>
          </a:bodyPr>
          <a:lstStyle/>
          <a:p>
            <a:pPr algn="ctr" defTabSz="914400"/>
            <a:r>
              <a:rPr lang="en-US" sz="2100" b="1" kern="1200">
                <a:solidFill>
                  <a:schemeClr val="tx1"/>
                </a:solidFill>
                <a:latin typeface="+mj-lt"/>
                <a:ea typeface="+mj-ea"/>
                <a:cs typeface="+mj-cs"/>
              </a:rPr>
              <a:t>Yeniden Örnekleme (Bootsrap) …</a:t>
            </a:r>
            <a:endParaRPr lang="en-US" sz="2100" kern="1200">
              <a:solidFill>
                <a:schemeClr val="tx1"/>
              </a:solidFill>
              <a:latin typeface="+mj-lt"/>
              <a:ea typeface="+mj-ea"/>
              <a:cs typeface="+mj-cs"/>
            </a:endParaRPr>
          </a:p>
        </p:txBody>
      </p:sp>
      <p:sp>
        <p:nvSpPr>
          <p:cNvPr id="5" name="TextBox 4">
            <a:extLst>
              <a:ext uri="{FF2B5EF4-FFF2-40B4-BE49-F238E27FC236}">
                <a16:creationId xmlns:a16="http://schemas.microsoft.com/office/drawing/2014/main" id="{0F1AAC6D-004F-8E6E-2117-6E9BFD405AE1}"/>
              </a:ext>
            </a:extLst>
          </p:cNvPr>
          <p:cNvSpPr txBox="1"/>
          <p:nvPr/>
        </p:nvSpPr>
        <p:spPr>
          <a:xfrm>
            <a:off x="241312" y="743236"/>
            <a:ext cx="8659090" cy="2675213"/>
          </a:xfrm>
          <a:prstGeom prst="rect">
            <a:avLst/>
          </a:prstGeom>
        </p:spPr>
        <p:txBody>
          <a:bodyPr vert="horz" lIns="91440" tIns="45720" rIns="91440" bIns="45720" rtlCol="0" anchor="ctr">
            <a:normAutofit fontScale="92500"/>
          </a:bodyPr>
          <a:lstStyle/>
          <a:p>
            <a:pPr indent="-228600" algn="just" defTabSz="914400">
              <a:lnSpc>
                <a:spcPct val="90000"/>
              </a:lnSpc>
              <a:spcAft>
                <a:spcPts val="6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İlk kez </a:t>
            </a:r>
            <a:r>
              <a:rPr lang="tr-TR" sz="16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Bradley </a:t>
            </a:r>
            <a:r>
              <a:rPr lang="tr-TR" sz="1600" b="0" i="0" u="none" strike="noStrike"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Efron</a:t>
            </a:r>
            <a:r>
              <a:rPr lang="tr-TR" sz="1600" b="0" i="0" dirty="0">
                <a:effectLst/>
                <a:latin typeface="Times New Roman" panose="02020603050405020304" pitchFamily="18" charset="0"/>
                <a:cs typeface="Times New Roman" panose="02020603050405020304" pitchFamily="18" charset="0"/>
              </a:rPr>
              <a:t> tarafından 1979 yılında ortaya atılan </a:t>
            </a:r>
            <a:r>
              <a:rPr lang="tr-TR" sz="1600" b="0" i="0" dirty="0" err="1">
                <a:effectLst/>
                <a:latin typeface="Times New Roman" panose="02020603050405020304" pitchFamily="18" charset="0"/>
                <a:cs typeface="Times New Roman" panose="02020603050405020304" pitchFamily="18" charset="0"/>
              </a:rPr>
              <a:t>Bootstrap</a:t>
            </a:r>
            <a:r>
              <a:rPr lang="tr-TR" sz="1600" b="0" i="0" dirty="0">
                <a:effectLst/>
                <a:latin typeface="Times New Roman" panose="02020603050405020304" pitchFamily="18" charset="0"/>
                <a:cs typeface="Times New Roman" panose="02020603050405020304" pitchFamily="18" charset="0"/>
              </a:rPr>
              <a:t> yöntemi, bir popülasyon hakkında birçok küçük örneklemin istatistiklerinin ortalamalarını kullanarak çıkarım yapmak için kullanılan bir yeniden örnekleme yöntemidir.</a:t>
            </a:r>
            <a:endParaRPr lang="tr-TR" sz="1600" dirty="0">
              <a:latin typeface="Times New Roman" panose="02020603050405020304" pitchFamily="18" charset="0"/>
              <a:cs typeface="Times New Roman" panose="02020603050405020304" pitchFamily="18" charset="0"/>
            </a:endParaRPr>
          </a:p>
          <a:p>
            <a:pPr indent="-228600" algn="just" defTabSz="914400">
              <a:lnSpc>
                <a:spcPct val="90000"/>
              </a:lnSpc>
              <a:spcAft>
                <a:spcPts val="6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Bootstrap</a:t>
            </a:r>
            <a:r>
              <a:rPr lang="tr-TR" sz="1600" dirty="0">
                <a:latin typeface="Times New Roman" panose="02020603050405020304" pitchFamily="18" charset="0"/>
                <a:cs typeface="Times New Roman" panose="02020603050405020304" pitchFamily="18" charset="0"/>
              </a:rPr>
              <a:t> örnekleme yöntemini kullanarak örnekleme dağılımları oluşturulur. Süreç şöyle çalışır: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Kaç adet örnekleme ihtiyaç duyulduğu belirlenir.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Basit tesadüfi örnekleme yöntemi ile “örneklem ile aynı büyüklükte” örneklemler üretilir.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örneklemin istatistiği (ortalama, varyans vs.) hesaplanır.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örneklemden hesaplanan istatistikler ile örnekleme dağılımı oluşturulur.</a:t>
            </a:r>
          </a:p>
          <a:p>
            <a:pPr marL="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ile üretilen örneklemleri kullanarak, makine öğrenmesi modellerinin, test verisi üzerinde denemeden önce, yeni bir veri seti üzerinde performansını denemek ve optimize etmek mümkündür.</a:t>
            </a:r>
          </a:p>
        </p:txBody>
      </p:sp>
      <p:pic>
        <p:nvPicPr>
          <p:cNvPr id="9" name="Picture 8">
            <a:extLst>
              <a:ext uri="{FF2B5EF4-FFF2-40B4-BE49-F238E27FC236}">
                <a16:creationId xmlns:a16="http://schemas.microsoft.com/office/drawing/2014/main" id="{4DECDB1D-88EC-833C-C49C-20AF21BF573E}"/>
              </a:ext>
            </a:extLst>
          </p:cNvPr>
          <p:cNvPicPr>
            <a:picLocks noChangeAspect="1"/>
          </p:cNvPicPr>
          <p:nvPr/>
        </p:nvPicPr>
        <p:blipFill>
          <a:blip r:embed="rId3"/>
          <a:stretch>
            <a:fillRect/>
          </a:stretch>
        </p:blipFill>
        <p:spPr>
          <a:xfrm>
            <a:off x="2840135" y="3475411"/>
            <a:ext cx="3119989" cy="1505395"/>
          </a:xfrm>
          <a:prstGeom prst="rect">
            <a:avLst/>
          </a:prstGeom>
        </p:spPr>
      </p:pic>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0450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Yeniden Örnekleme (</a:t>
            </a:r>
            <a:r>
              <a:rPr lang="tr-TR" sz="2000" b="1" dirty="0" err="1"/>
              <a:t>Bootsrap</a:t>
            </a:r>
            <a:r>
              <a:rPr lang="tr-TR" sz="2000" b="1" dirty="0"/>
              <a:t>) …</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562540" y="1020782"/>
            <a:ext cx="4838259" cy="3808700"/>
          </a:xfrm>
          <a:prstGeom prst="rect">
            <a:avLst/>
          </a:prstGeom>
        </p:spPr>
      </p:pic>
    </p:spTree>
    <p:extLst>
      <p:ext uri="{BB962C8B-B14F-4D97-AF65-F5344CB8AC3E}">
        <p14:creationId xmlns:p14="http://schemas.microsoft.com/office/powerpoint/2010/main" val="989624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Dışarıda Tutma …</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4" name="Picture 2" descr="Training, Validation, and Holdout | DataRobot Artificial Intellig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685" y="2482993"/>
            <a:ext cx="4429813" cy="9944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ldouts and Cross Validation: Why the Data Used t... - Alteryx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85" y="1046884"/>
            <a:ext cx="4391025"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72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a:t>
            </a:r>
            <a:r>
              <a:rPr lang="tr-TR" sz="2000" dirty="0" err="1"/>
              <a:t>Holdout</a:t>
            </a:r>
            <a:endParaRPr lang="tr-TR" sz="2000" dirty="0"/>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C74A409-C6F2-0321-4E04-16A1E35A921F}"/>
              </a:ext>
            </a:extLst>
          </p:cNvPr>
          <p:cNvSpPr txBox="1"/>
          <p:nvPr/>
        </p:nvSpPr>
        <p:spPr>
          <a:xfrm>
            <a:off x="312793" y="576673"/>
            <a:ext cx="8155957" cy="4401205"/>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keras.utils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np_utils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train_test_split</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ShuffleSplit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pd.read_csv</a:t>
            </a:r>
            <a:r>
              <a:rPr lang="tr-TR" sz="1400" dirty="0">
                <a:latin typeface="Courier New" panose="02070309020205020404" pitchFamily="49" charset="0"/>
                <a:cs typeface="Courier New" panose="02070309020205020404" pitchFamily="49" charset="0"/>
              </a:rPr>
              <a:t>("breastcancer.csv")</a:t>
            </a: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(data)</a:t>
            </a:r>
          </a:p>
          <a:p>
            <a:r>
              <a:rPr lang="tr-TR" sz="1400" dirty="0">
                <a:latin typeface="Courier New" panose="02070309020205020404" pitchFamily="49" charset="0"/>
                <a:cs typeface="Courier New" panose="02070309020205020404" pitchFamily="49" charset="0"/>
              </a:rPr>
              <a:t>X=data[:,0:9]</a:t>
            </a:r>
          </a:p>
          <a:p>
            <a:r>
              <a:rPr lang="tr-TR" sz="1400" dirty="0">
                <a:latin typeface="Courier New" panose="02070309020205020404" pitchFamily="49" charset="0"/>
                <a:cs typeface="Courier New" panose="02070309020205020404" pitchFamily="49" charset="0"/>
              </a:rPr>
              <a:t>Y=data[:,9:10]"""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data.head</a:t>
            </a:r>
            <a:r>
              <a:rPr lang="tr-TR" sz="1400" dirty="0">
                <a:latin typeface="Courier New" panose="02070309020205020404" pitchFamily="49" charset="0"/>
                <a:cs typeface="Courier New" panose="02070309020205020404" pitchFamily="49" charset="0"/>
              </a:rPr>
              <a:t>())</a:t>
            </a:r>
          </a:p>
          <a:p>
            <a:r>
              <a:rPr lang="tr-TR" sz="1400" dirty="0">
                <a:latin typeface="Courier New" panose="02070309020205020404" pitchFamily="49" charset="0"/>
                <a:cs typeface="Courier New" panose="02070309020205020404" pitchFamily="49" charset="0"/>
              </a:rPr>
              <a:t>X=</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[:,0:-1]  #son sütun hariç diğer sütunları alır</a:t>
            </a:r>
          </a:p>
          <a:p>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[:,-1]   #son sütunu alır</a:t>
            </a:r>
          </a:p>
          <a:p>
            <a:r>
              <a:rPr lang="tr-TR" sz="1400" dirty="0">
                <a:latin typeface="Courier New" panose="02070309020205020404" pitchFamily="49" charset="0"/>
                <a:cs typeface="Courier New" panose="02070309020205020404" pitchFamily="49" charset="0"/>
              </a:rPr>
              <a:t>#Y = </a:t>
            </a:r>
            <a:r>
              <a:rPr lang="tr-TR" sz="1400" dirty="0" err="1">
                <a:latin typeface="Courier New" panose="02070309020205020404" pitchFamily="49" charset="0"/>
                <a:cs typeface="Courier New" panose="02070309020205020404" pitchFamily="49" charset="0"/>
              </a:rPr>
              <a:t>np_utils.to_categorical</a:t>
            </a:r>
            <a:r>
              <a:rPr lang="tr-TR" sz="1400" dirty="0">
                <a:latin typeface="Courier New" panose="02070309020205020404" pitchFamily="49" charset="0"/>
                <a:cs typeface="Courier New" panose="02070309020205020404" pitchFamily="49" charset="0"/>
              </a:rPr>
              <a:t>(Y) #kategorik yapılırsa ikilik sayı sitemine kodlar</a:t>
            </a:r>
          </a:p>
          <a:p>
            <a:r>
              <a:rPr lang="tr-TR" sz="1400" dirty="0" err="1">
                <a:latin typeface="Courier New" panose="02070309020205020404" pitchFamily="49" charset="0"/>
                <a:cs typeface="Courier New" panose="02070309020205020404" pitchFamily="49" charset="0"/>
              </a:rPr>
              <a:t>X_train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X_test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train_test_split</a:t>
            </a:r>
            <a:r>
              <a:rPr lang="tr-TR" sz="1400" dirty="0">
                <a:latin typeface="Courier New" panose="02070309020205020404" pitchFamily="49" charset="0"/>
                <a:cs typeface="Courier New" panose="02070309020205020404" pitchFamily="49" charset="0"/>
              </a:rPr>
              <a:t>(X, Y, </a:t>
            </a:r>
            <a:r>
              <a:rPr lang="tr-TR" sz="1400" dirty="0" err="1">
                <a:latin typeface="Courier New" panose="02070309020205020404" pitchFamily="49" charset="0"/>
                <a:cs typeface="Courier New" panose="02070309020205020404" pitchFamily="49" charset="0"/>
              </a:rPr>
              <a:t>test_size</a:t>
            </a:r>
            <a:r>
              <a:rPr lang="tr-TR" sz="1400" dirty="0">
                <a:latin typeface="Courier New" panose="02070309020205020404" pitchFamily="49" charset="0"/>
                <a:cs typeface="Courier New" panose="02070309020205020404" pitchFamily="49" charset="0"/>
              </a:rPr>
              <a:t>=0.30, </a:t>
            </a:r>
            <a:r>
              <a:rPr lang="tr-TR" sz="1400" dirty="0" err="1">
                <a:latin typeface="Courier New" panose="02070309020205020404" pitchFamily="49" charset="0"/>
                <a:cs typeface="Courier New" panose="02070309020205020404" pitchFamily="49" charset="0"/>
              </a:rPr>
              <a:t>random_state</a:t>
            </a:r>
            <a:r>
              <a:rPr lang="tr-TR" sz="1400" dirty="0">
                <a:latin typeface="Courier New" panose="02070309020205020404" pitchFamily="49" charset="0"/>
                <a:cs typeface="Courier New" panose="02070309020205020404" pitchFamily="49" charset="0"/>
              </a:rPr>
              <a:t>=30)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All</a:t>
            </a:r>
            <a:r>
              <a:rPr lang="tr-TR" sz="1400" dirty="0">
                <a:latin typeface="Courier New" panose="02070309020205020404" pitchFamily="49" charset="0"/>
                <a:cs typeface="Courier New" panose="02070309020205020404" pitchFamily="49" charset="0"/>
              </a:rPr>
              <a:t> Data:",</a:t>
            </a:r>
            <a:r>
              <a:rPr lang="tr-TR" sz="1400" dirty="0" err="1">
                <a:latin typeface="Courier New" panose="02070309020205020404" pitchFamily="49" charset="0"/>
                <a:cs typeface="Courier New" panose="02070309020205020404" pitchFamily="49" charset="0"/>
              </a:rPr>
              <a:t>data.shape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("Train Data:",</a:t>
            </a:r>
            <a:r>
              <a:rPr lang="tr-TR" sz="1400" dirty="0" err="1">
                <a:latin typeface="Courier New" panose="02070309020205020404" pitchFamily="49" charset="0"/>
                <a:cs typeface="Courier New" panose="02070309020205020404" pitchFamily="49" charset="0"/>
              </a:rPr>
              <a:t>X_train.shape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("Test Data:",</a:t>
            </a:r>
            <a:r>
              <a:rPr lang="tr-TR" sz="1400" dirty="0" err="1">
                <a:latin typeface="Courier New" panose="02070309020205020404" pitchFamily="49" charset="0"/>
                <a:cs typeface="Courier New" panose="02070309020205020404" pitchFamily="49" charset="0"/>
              </a:rPr>
              <a:t>X_test.shape</a:t>
            </a:r>
            <a:r>
              <a:rPr lang="tr-TR"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97988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Holdout.py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07FD4C-8BBD-0328-B485-8636F685E6F1}"/>
              </a:ext>
            </a:extLst>
          </p:cNvPr>
          <p:cNvPicPr>
            <a:picLocks noChangeAspect="1"/>
          </p:cNvPicPr>
          <p:nvPr/>
        </p:nvPicPr>
        <p:blipFill>
          <a:blip r:embed="rId2"/>
          <a:stretch>
            <a:fillRect/>
          </a:stretch>
        </p:blipFill>
        <p:spPr>
          <a:xfrm>
            <a:off x="1438861" y="1045038"/>
            <a:ext cx="5886450" cy="2181225"/>
          </a:xfrm>
          <a:prstGeom prst="rect">
            <a:avLst/>
          </a:prstGeom>
        </p:spPr>
      </p:pic>
    </p:spTree>
    <p:extLst>
      <p:ext uri="{BB962C8B-B14F-4D97-AF65-F5344CB8AC3E}">
        <p14:creationId xmlns:p14="http://schemas.microsoft.com/office/powerpoint/2010/main" val="1335447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ve Ortalama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8"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7410" name="Picture 2" descr="Hyperparameter Search: Techniques to pick the most Optimal Set | by Divakar  Kapil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743" y="1195354"/>
            <a:ext cx="5866866" cy="327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18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8" name="Picture 6" descr="Cross Validation | Geek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926" y="1161054"/>
            <a:ext cx="5309983" cy="3185991"/>
          </a:xfrm>
          <a:prstGeom prst="rect">
            <a:avLst/>
          </a:prstGeom>
          <a:noFill/>
          <a:extLst>
            <a:ext uri="{909E8E84-426E-40DD-AFC4-6F175D3DCCD1}">
              <a14:hiddenFill xmlns:a14="http://schemas.microsoft.com/office/drawing/2010/main">
                <a:solidFill>
                  <a:srgbClr val="FFFFFF"/>
                </a:solidFill>
              </a14:hiddenFill>
            </a:ext>
          </a:extLst>
        </p:spPr>
      </p:pic>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ve Ortalama …</a:t>
            </a:r>
          </a:p>
        </p:txBody>
      </p:sp>
    </p:spTree>
    <p:extLst>
      <p:ext uri="{BB962C8B-B14F-4D97-AF65-F5344CB8AC3E}">
        <p14:creationId xmlns:p14="http://schemas.microsoft.com/office/powerpoint/2010/main" val="994693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927579" y="967546"/>
            <a:ext cx="5930421" cy="1754326"/>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from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sklearn.model_selection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import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Kfold</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kf</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KFold</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n_splits</a:t>
            </a:r>
            <a:r>
              <a:rPr lang="tr-TR" dirty="0">
                <a:latin typeface="Times New Roman" panose="02020603050405020304" pitchFamily="18" charset="0"/>
                <a:cs typeface="Times New Roman" panose="02020603050405020304" pitchFamily="18" charset="0"/>
              </a:rPr>
              <a:t>=5, </a:t>
            </a:r>
            <a:r>
              <a:rPr lang="tr-TR" dirty="0" err="1">
                <a:latin typeface="Times New Roman" panose="02020603050405020304" pitchFamily="18" charset="0"/>
                <a:cs typeface="Times New Roman" panose="02020603050405020304" pitchFamily="18" charset="0"/>
              </a:rPr>
              <a:t>shuffle</a:t>
            </a:r>
            <a:r>
              <a:rPr lang="tr-TR" dirty="0">
                <a:latin typeface="Times New Roman" panose="02020603050405020304" pitchFamily="18" charset="0"/>
                <a:cs typeface="Times New Roman" panose="02020603050405020304" pitchFamily="18" charset="0"/>
              </a:rPr>
              <a:t>=True, </a:t>
            </a:r>
            <a:r>
              <a:rPr lang="tr-TR" dirty="0" err="1">
                <a:latin typeface="Times New Roman" panose="02020603050405020304" pitchFamily="18" charset="0"/>
                <a:cs typeface="Times New Roman" panose="02020603050405020304" pitchFamily="18" charset="0"/>
              </a:rPr>
              <a:t>random_state</a:t>
            </a:r>
            <a:r>
              <a:rPr lang="tr-TR" dirty="0">
                <a:latin typeface="Times New Roman" panose="02020603050405020304" pitchFamily="18" charset="0"/>
                <a:cs typeface="Times New Roman" panose="02020603050405020304" pitchFamily="18" charset="0"/>
              </a:rPr>
              <a:t>=42)</a:t>
            </a:r>
          </a:p>
          <a:p>
            <a:r>
              <a:rPr lang="en-US" dirty="0">
                <a:latin typeface="Times New Roman" panose="02020603050405020304" pitchFamily="18" charset="0"/>
                <a:cs typeface="Times New Roman" panose="02020603050405020304" pitchFamily="18" charset="0"/>
              </a:rPr>
              <a:t>for </a:t>
            </a:r>
            <a:r>
              <a:rPr lang="en-US" dirty="0" err="1">
                <a:latin typeface="Times New Roman" panose="02020603050405020304" pitchFamily="18" charset="0"/>
                <a:cs typeface="Times New Roman" panose="02020603050405020304" pitchFamily="18" charset="0"/>
              </a:rPr>
              <a:t>train_index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test_index</a:t>
            </a:r>
            <a:r>
              <a:rPr lang="en-US" dirty="0">
                <a:latin typeface="Times New Roman" panose="02020603050405020304" pitchFamily="18" charset="0"/>
                <a:cs typeface="Times New Roman" panose="02020603050405020304" pitchFamily="18" charset="0"/>
              </a:rPr>
              <a:t> in </a:t>
            </a:r>
            <a:r>
              <a:rPr lang="en-US" dirty="0" err="1">
                <a:latin typeface="Times New Roman" panose="02020603050405020304" pitchFamily="18" charset="0"/>
                <a:cs typeface="Times New Roman" panose="02020603050405020304" pitchFamily="18" charset="0"/>
              </a:rPr>
              <a:t>kf.split</a:t>
            </a:r>
            <a:r>
              <a:rPr lang="en-US" dirty="0">
                <a:latin typeface="Times New Roman" panose="02020603050405020304" pitchFamily="18" charset="0"/>
                <a:cs typeface="Times New Roman" panose="02020603050405020304" pitchFamily="18" charset="0"/>
              </a:rPr>
              <a:t>(X):</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X_test</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a:t>
            </a: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Y_test</a:t>
            </a:r>
            <a:r>
              <a:rPr lang="tr-TR" dirty="0">
                <a:latin typeface="Times New Roman" panose="02020603050405020304" pitchFamily="18" charset="0"/>
                <a:cs typeface="Times New Roman" panose="02020603050405020304" pitchFamily="18" charset="0"/>
              </a:rPr>
              <a:t> = Y[</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Y[</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61287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737663" y="-14068"/>
            <a:ext cx="7228130" cy="508521"/>
          </a:xfrm>
        </p:spPr>
        <p:txBody>
          <a:bodyPr>
            <a:normAutofit/>
          </a:bodyPr>
          <a:lstStyle/>
          <a:p>
            <a:pPr algn="ctr"/>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242455" y="257786"/>
            <a:ext cx="3341254" cy="4893647"/>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pandas</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numpy</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np</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keras.utils</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np_utils</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sklearn.model_selection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KFold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matplotlib.pyplot</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plt</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def </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=0,0</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for</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 in 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if</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pozitif+=1</a:t>
            </a:r>
          </a:p>
          <a:p>
            <a:r>
              <a:rPr lang="tr-TR" sz="1200" dirty="0">
                <a:latin typeface="Times New Roman" panose="02020603050405020304" pitchFamily="18" charset="0"/>
                <a:cs typeface="Times New Roman" panose="02020603050405020304" pitchFamily="18" charset="0"/>
              </a:rPr>
              <a:t>        elif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==2:</a:t>
            </a:r>
          </a:p>
          <a:p>
            <a:r>
              <a:rPr lang="tr-TR" sz="1200" dirty="0">
                <a:latin typeface="Times New Roman" panose="02020603050405020304" pitchFamily="18" charset="0"/>
                <a:cs typeface="Times New Roman" panose="02020603050405020304" pitchFamily="18" charset="0"/>
              </a:rPr>
              <a:t>            negatif+=1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return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pd.read_csv</a:t>
            </a:r>
            <a:r>
              <a:rPr lang="tr-TR" sz="1200" dirty="0">
                <a:latin typeface="Times New Roman" panose="02020603050405020304" pitchFamily="18" charset="0"/>
                <a:cs typeface="Times New Roman" panose="02020603050405020304" pitchFamily="18" charset="0"/>
              </a:rPr>
              <a:t>("breastcancer.csv")</a:t>
            </a: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np.array</a:t>
            </a:r>
            <a:r>
              <a:rPr lang="tr-TR" sz="1200" dirty="0">
                <a:latin typeface="Times New Roman" panose="02020603050405020304" pitchFamily="18" charset="0"/>
                <a:cs typeface="Times New Roman" panose="02020603050405020304" pitchFamily="18" charset="0"/>
              </a:rPr>
              <a:t>(data)</a:t>
            </a:r>
          </a:p>
          <a:p>
            <a:r>
              <a:rPr lang="tr-TR" sz="1200" dirty="0">
                <a:latin typeface="Times New Roman" panose="02020603050405020304" pitchFamily="18" charset="0"/>
                <a:cs typeface="Times New Roman" panose="02020603050405020304" pitchFamily="18" charset="0"/>
              </a:rPr>
              <a:t>X=data[:,0:9]</a:t>
            </a:r>
          </a:p>
          <a:p>
            <a:r>
              <a:rPr lang="tr-TR" sz="1200" dirty="0">
                <a:latin typeface="Times New Roman" panose="02020603050405020304" pitchFamily="18" charset="0"/>
                <a:cs typeface="Times New Roman" panose="02020603050405020304" pitchFamily="18" charset="0"/>
              </a:rPr>
              <a:t>Y=data[:,9:10]"""</a:t>
            </a:r>
          </a:p>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data.head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X=</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[:,0:-1]  #son sütun hariç diğer sütunları alır</a:t>
            </a:r>
          </a:p>
          <a:p>
            <a:r>
              <a:rPr lang="tr-TR" sz="1200" dirty="0">
                <a:latin typeface="Times New Roman" panose="02020603050405020304" pitchFamily="18" charset="0"/>
                <a:cs typeface="Times New Roman" panose="02020603050405020304" pitchFamily="18" charset="0"/>
              </a:rPr>
              <a:t>Y=</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[:,-1]   #son sütunu alır</a:t>
            </a:r>
          </a:p>
          <a:p>
            <a:r>
              <a:rPr lang="tr-TR" sz="1200" dirty="0">
                <a:latin typeface="Times New Roman" panose="02020603050405020304" pitchFamily="18" charset="0"/>
                <a:cs typeface="Times New Roman" panose="02020603050405020304" pitchFamily="18" charset="0"/>
              </a:rPr>
              <a:t>#Y = </a:t>
            </a:r>
            <a:r>
              <a:rPr lang="tr-TR" sz="1200" dirty="0" err="1">
                <a:latin typeface="Times New Roman" panose="02020603050405020304" pitchFamily="18" charset="0"/>
                <a:cs typeface="Times New Roman" panose="02020603050405020304" pitchFamily="18" charset="0"/>
              </a:rPr>
              <a:t>np_utils.to_categorical</a:t>
            </a:r>
            <a:r>
              <a:rPr lang="tr-TR" sz="1200" dirty="0">
                <a:latin typeface="Times New Roman" panose="02020603050405020304" pitchFamily="18" charset="0"/>
                <a:cs typeface="Times New Roman" panose="02020603050405020304" pitchFamily="18" charset="0"/>
              </a:rPr>
              <a:t>(Y)</a:t>
            </a:r>
          </a:p>
          <a:p>
            <a:endParaRPr lang="tr-TR" sz="1200" dirty="0">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id="{408EE753-B6F9-623E-CB4B-BE75E4D345F9}"/>
              </a:ext>
            </a:extLst>
          </p:cNvPr>
          <p:cNvSpPr txBox="1"/>
          <p:nvPr/>
        </p:nvSpPr>
        <p:spPr>
          <a:xfrm>
            <a:off x="3636498" y="296320"/>
            <a:ext cx="5173639" cy="4878259"/>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All</a:t>
            </a:r>
            <a:r>
              <a:rPr lang="tr-TR" sz="1200" dirty="0">
                <a:latin typeface="Times New Roman" panose="02020603050405020304" pitchFamily="18" charset="0"/>
                <a:cs typeface="Times New Roman" panose="02020603050405020304" pitchFamily="18" charset="0"/>
              </a:rPr>
              <a:t> Data:",</a:t>
            </a:r>
            <a:r>
              <a:rPr lang="tr-TR" sz="1200" dirty="0" err="1">
                <a:latin typeface="Times New Roman" panose="02020603050405020304" pitchFamily="18" charset="0"/>
                <a:cs typeface="Times New Roman" panose="02020603050405020304" pitchFamily="18" charset="0"/>
              </a:rPr>
              <a:t>data.shape</a:t>
            </a:r>
            <a:r>
              <a:rPr lang="tr-TR" sz="1200" dirty="0">
                <a:latin typeface="Times New Roman" panose="02020603050405020304" pitchFamily="18" charset="0"/>
                <a:cs typeface="Times New Roman" panose="02020603050405020304" pitchFamily="18" charset="0"/>
              </a:rPr>
              <a:t>)</a:t>
            </a:r>
          </a:p>
          <a:p>
            <a:r>
              <a:rPr lang="tr-TR" sz="1200" dirty="0" err="1">
                <a:latin typeface="Times New Roman" panose="02020603050405020304" pitchFamily="18" charset="0"/>
                <a:cs typeface="Times New Roman" panose="02020603050405020304" pitchFamily="18" charset="0"/>
              </a:rPr>
              <a:t>plt.figure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figsize</a:t>
            </a:r>
            <a:r>
              <a:rPr lang="tr-TR" sz="1200" dirty="0">
                <a:latin typeface="Times New Roman" panose="02020603050405020304" pitchFamily="18" charset="0"/>
                <a:cs typeface="Times New Roman" panose="02020603050405020304" pitchFamily="18" charset="0"/>
              </a:rPr>
              <a:t>=(5,10))</a:t>
            </a:r>
          </a:p>
          <a:p>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err="1">
                <a:solidFill>
                  <a:srgbClr val="FFFF00"/>
                </a:solidFill>
                <a:latin typeface="Times New Roman" panose="02020603050405020304" pitchFamily="18" charset="0"/>
                <a:cs typeface="Times New Roman" panose="02020603050405020304" pitchFamily="18" charset="0"/>
              </a:rPr>
              <a:t>kf</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KFold</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n_splits</a:t>
            </a:r>
            <a:r>
              <a:rPr lang="tr-TR" sz="1200" dirty="0">
                <a:solidFill>
                  <a:srgbClr val="FFFF00"/>
                </a:solidFill>
                <a:latin typeface="Times New Roman" panose="02020603050405020304" pitchFamily="18" charset="0"/>
                <a:cs typeface="Times New Roman" panose="02020603050405020304" pitchFamily="18" charset="0"/>
              </a:rPr>
              <a:t>=5, </a:t>
            </a:r>
            <a:r>
              <a:rPr lang="tr-TR" sz="1200" dirty="0" err="1">
                <a:solidFill>
                  <a:srgbClr val="FFFF00"/>
                </a:solidFill>
                <a:latin typeface="Times New Roman" panose="02020603050405020304" pitchFamily="18" charset="0"/>
                <a:cs typeface="Times New Roman" panose="02020603050405020304" pitchFamily="18" charset="0"/>
              </a:rPr>
              <a:t>shuffle</a:t>
            </a:r>
            <a:r>
              <a:rPr lang="tr-TR" sz="1200" dirty="0">
                <a:solidFill>
                  <a:srgbClr val="FFFF00"/>
                </a:solidFill>
                <a:latin typeface="Times New Roman" panose="02020603050405020304" pitchFamily="18" charset="0"/>
                <a:cs typeface="Times New Roman" panose="02020603050405020304" pitchFamily="18" charset="0"/>
              </a:rPr>
              <a:t>=True, </a:t>
            </a:r>
            <a:r>
              <a:rPr lang="tr-TR" sz="1200" dirty="0" err="1">
                <a:solidFill>
                  <a:srgbClr val="FFFF00"/>
                </a:solidFill>
                <a:latin typeface="Times New Roman" panose="02020603050405020304" pitchFamily="18" charset="0"/>
                <a:cs typeface="Times New Roman" panose="02020603050405020304" pitchFamily="18" charset="0"/>
              </a:rPr>
              <a:t>random_state</a:t>
            </a:r>
            <a:r>
              <a:rPr lang="tr-TR" sz="1200" dirty="0">
                <a:solidFill>
                  <a:srgbClr val="FFFF00"/>
                </a:solidFill>
                <a:latin typeface="Times New Roman" panose="02020603050405020304" pitchFamily="18" charset="0"/>
                <a:cs typeface="Times New Roman" panose="02020603050405020304" pitchFamily="18" charset="0"/>
              </a:rPr>
              <a:t>=42)</a:t>
            </a:r>
          </a:p>
          <a:p>
            <a:r>
              <a:rPr lang="tr-TR" sz="1200" dirty="0" err="1">
                <a:latin typeface="Times New Roman" panose="02020603050405020304" pitchFamily="18" charset="0"/>
                <a:cs typeface="Times New Roman" panose="02020603050405020304" pitchFamily="18" charset="0"/>
              </a:rPr>
              <a:t>barx</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endParaRPr lang="tr-TR" sz="1200" dirty="0">
              <a:latin typeface="Times New Roman" panose="02020603050405020304" pitchFamily="18" charset="0"/>
              <a:cs typeface="Times New Roman" panose="02020603050405020304" pitchFamily="18" charset="0"/>
            </a:endParaRPr>
          </a:p>
          <a:p>
            <a:r>
              <a:rPr lang="tr-TR" sz="1200" dirty="0" err="1">
                <a:solidFill>
                  <a:srgbClr val="FFFF00"/>
                </a:solidFill>
                <a:latin typeface="Times New Roman" panose="02020603050405020304" pitchFamily="18" charset="0"/>
                <a:cs typeface="Times New Roman" panose="02020603050405020304" pitchFamily="18" charset="0"/>
              </a:rPr>
              <a:t>for</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in </a:t>
            </a:r>
            <a:r>
              <a:rPr lang="tr-TR" sz="1200" dirty="0" err="1">
                <a:solidFill>
                  <a:srgbClr val="FFFF00"/>
                </a:solidFill>
                <a:latin typeface="Times New Roman" panose="02020603050405020304" pitchFamily="18" charset="0"/>
                <a:cs typeface="Times New Roman" panose="02020603050405020304" pitchFamily="18" charset="0"/>
              </a:rPr>
              <a:t>kf.split</a:t>
            </a:r>
            <a:r>
              <a:rPr lang="tr-TR" sz="1200" dirty="0">
                <a:solidFill>
                  <a:srgbClr val="FFFF00"/>
                </a:solidFill>
                <a:latin typeface="Times New Roman" panose="02020603050405020304" pitchFamily="18" charset="0"/>
                <a:cs typeface="Times New Roman" panose="02020603050405020304" pitchFamily="18" charset="0"/>
              </a:rPr>
              <a:t>(X):</a:t>
            </a:r>
          </a:p>
          <a:p>
            <a:r>
              <a:rPr lang="tr-TR" sz="1200" dirty="0">
                <a:latin typeface="Times New Roman" panose="02020603050405020304" pitchFamily="18" charset="0"/>
                <a:cs typeface="Times New Roman" panose="02020603050405020304" pitchFamily="18" charset="0"/>
              </a:rPr>
              <a:t>    #print("TRAIN:", </a:t>
            </a:r>
            <a:r>
              <a:rPr lang="tr-TR" sz="1200" dirty="0" err="1">
                <a:latin typeface="Times New Roman" panose="02020603050405020304" pitchFamily="18" charset="0"/>
                <a:cs typeface="Times New Roman" panose="02020603050405020304" pitchFamily="18" charset="0"/>
              </a:rPr>
              <a:t>train_index</a:t>
            </a:r>
            <a:r>
              <a:rPr lang="tr-TR" sz="1200" dirty="0">
                <a:latin typeface="Times New Roman" panose="02020603050405020304" pitchFamily="18" charset="0"/>
                <a:cs typeface="Times New Roman" panose="02020603050405020304" pitchFamily="18" charset="0"/>
              </a:rPr>
              <a:t>, "TEST:", </a:t>
            </a:r>
            <a:r>
              <a:rPr lang="tr-TR" sz="1200" dirty="0" err="1">
                <a:latin typeface="Times New Roman" panose="02020603050405020304" pitchFamily="18" charset="0"/>
                <a:cs typeface="Times New Roman" panose="02020603050405020304" pitchFamily="18" charset="0"/>
              </a:rPr>
              <a:t>test_index</a:t>
            </a:r>
            <a:r>
              <a:rPr lang="tr-TR" sz="1200" dirty="0">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X_test</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Y_test</a:t>
            </a:r>
            <a:r>
              <a:rPr lang="tr-TR" sz="1200" dirty="0">
                <a:solidFill>
                  <a:srgbClr val="FFFF00"/>
                </a:solidFill>
                <a:latin typeface="Times New Roman" panose="02020603050405020304" pitchFamily="18" charset="0"/>
                <a:cs typeface="Times New Roman" panose="02020603050405020304" pitchFamily="18" charset="0"/>
              </a:rPr>
              <a:t> = Y[</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Y[</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("\n-------</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Data:",</a:t>
            </a:r>
            <a:r>
              <a:rPr lang="tr-TR" sz="1200" dirty="0" err="1">
                <a:latin typeface="Times New Roman" panose="02020603050405020304" pitchFamily="18" charset="0"/>
                <a:cs typeface="Times New Roman" panose="02020603050405020304" pitchFamily="18" charset="0"/>
              </a:rPr>
              <a:t>X_train.shape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Data:",</a:t>
            </a:r>
            <a:r>
              <a:rPr lang="tr-TR" sz="1200" dirty="0" err="1">
                <a:latin typeface="Times New Roman" panose="02020603050405020304" pitchFamily="18" charset="0"/>
                <a:cs typeface="Times New Roman" panose="02020603050405020304" pitchFamily="18" charset="0"/>
              </a:rPr>
              <a:t>X_test.shape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Train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Y_test</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Test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100" dirty="0">
                <a:latin typeface="Times New Roman" panose="02020603050405020304" pitchFamily="18" charset="0"/>
                <a:cs typeface="Times New Roman" panose="02020603050405020304" pitchFamily="18" charset="0"/>
              </a:rPr>
              <a:t> #510: 5 </a:t>
            </a:r>
            <a:r>
              <a:rPr lang="tr-TR" sz="1100" dirty="0" err="1">
                <a:latin typeface="Times New Roman" panose="02020603050405020304" pitchFamily="18" charset="0"/>
                <a:cs typeface="Times New Roman" panose="02020603050405020304" pitchFamily="18" charset="0"/>
              </a:rPr>
              <a:t>row</a:t>
            </a:r>
            <a:r>
              <a:rPr lang="tr-TR" sz="1100" dirty="0">
                <a:latin typeface="Times New Roman" panose="02020603050405020304" pitchFamily="18" charset="0"/>
                <a:cs typeface="Times New Roman" panose="02020603050405020304" pitchFamily="18" charset="0"/>
              </a:rPr>
              <a:t> 1 </a:t>
            </a:r>
            <a:r>
              <a:rPr lang="tr-TR" sz="1100" dirty="0" err="1">
                <a:latin typeface="Times New Roman" panose="02020603050405020304" pitchFamily="18" charset="0"/>
                <a:cs typeface="Times New Roman" panose="02020603050405020304" pitchFamily="18" charset="0"/>
              </a:rPr>
              <a:t>col</a:t>
            </a:r>
            <a:r>
              <a:rPr lang="tr-TR" sz="1100" dirty="0">
                <a:latin typeface="Times New Roman" panose="02020603050405020304" pitchFamily="18" charset="0"/>
                <a:cs typeface="Times New Roman" panose="02020603050405020304" pitchFamily="18" charset="0"/>
              </a:rPr>
              <a:t>, 0. grafik. </a:t>
            </a:r>
            <a:r>
              <a:rPr lang="it-IT" sz="1100" dirty="0">
                <a:latin typeface="Times New Roman" panose="02020603050405020304" pitchFamily="18" charset="0"/>
                <a:cs typeface="Times New Roman" panose="02020603050405020304" pitchFamily="18" charset="0"/>
              </a:rPr>
              <a:t>#510: 5 row 1 col var. sıra: 0,   520: 5 row, 2 col, 0.grafik</a:t>
            </a:r>
            <a:r>
              <a:rPr lang="tr-TR" sz="1100" dirty="0">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=509+fold_index</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Y_train,color</a:t>
            </a:r>
            <a:r>
              <a:rPr lang="tr-TR" sz="1200" dirty="0">
                <a:latin typeface="Times New Roman" panose="02020603050405020304" pitchFamily="18" charset="0"/>
                <a:cs typeface="Times New Roman" panose="02020603050405020304" pitchFamily="18" charset="0"/>
              </a:rPr>
              <a:t> = "</a:t>
            </a:r>
            <a:r>
              <a:rPr lang="tr-TR" sz="1200" dirty="0" err="1">
                <a:latin typeface="Times New Roman" panose="02020603050405020304" pitchFamily="18" charset="0"/>
                <a:cs typeface="Times New Roman" panose="02020603050405020304" pitchFamily="18" charset="0"/>
              </a:rPr>
              <a:t>red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df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plt.title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str</a:t>
            </a:r>
            <a:r>
              <a:rPr lang="tr-TR" sz="1200" dirty="0">
                <a:latin typeface="Times New Roman" panose="02020603050405020304" pitchFamily="18" charset="0"/>
                <a:cs typeface="Times New Roman" panose="02020603050405020304" pitchFamily="18" charset="0"/>
              </a:rPr>
              <a:t>(fold_index-1))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plt.bar</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barx,df</a:t>
            </a:r>
            <a:r>
              <a:rPr lang="tr-TR"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1075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sp>
        <p:nvSpPr>
          <p:cNvPr id="5" name="Metin kutusu 4">
            <a:extLst>
              <a:ext uri="{FF2B5EF4-FFF2-40B4-BE49-F238E27FC236}">
                <a16:creationId xmlns:a16="http://schemas.microsoft.com/office/drawing/2014/main" id="{71F16B94-1C37-A1A0-7B2F-B3D935501C56}"/>
              </a:ext>
            </a:extLst>
          </p:cNvPr>
          <p:cNvSpPr txBox="1"/>
          <p:nvPr/>
        </p:nvSpPr>
        <p:spPr>
          <a:xfrm>
            <a:off x="337589" y="508521"/>
            <a:ext cx="5198048" cy="4185761"/>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1</a:t>
            </a:r>
          </a:p>
          <a:p>
            <a:r>
              <a:rPr lang="tr-TR" sz="1400" dirty="0">
                <a:latin typeface="Times New Roman" panose="02020603050405020304" pitchFamily="18" charset="0"/>
                <a:cs typeface="Times New Roman" panose="02020603050405020304" pitchFamily="18" charset="0"/>
              </a:rPr>
              <a:t>Train Data: (92, 9)</a:t>
            </a:r>
          </a:p>
          <a:p>
            <a:r>
              <a:rPr lang="tr-TR" sz="1400" dirty="0">
                <a:latin typeface="Times New Roman" panose="02020603050405020304" pitchFamily="18" charset="0"/>
                <a:cs typeface="Times New Roman" panose="02020603050405020304" pitchFamily="18" charset="0"/>
              </a:rPr>
              <a:t>Test Data: (24, 9)</a:t>
            </a:r>
          </a:p>
          <a:p>
            <a:r>
              <a:rPr lang="tr-TR" sz="1400" dirty="0">
                <a:latin typeface="Times New Roman" panose="02020603050405020304" pitchFamily="18" charset="0"/>
                <a:cs typeface="Times New Roman" panose="02020603050405020304" pitchFamily="18" charset="0"/>
              </a:rPr>
              <a:t>Train Pozitif data: 40  Train Negatif data: 52</a:t>
            </a:r>
          </a:p>
          <a:p>
            <a:r>
              <a:rPr lang="tr-TR" sz="1400" dirty="0">
                <a:latin typeface="Times New Roman" panose="02020603050405020304" pitchFamily="18" charset="0"/>
                <a:cs typeface="Times New Roman" panose="02020603050405020304" pitchFamily="18" charset="0"/>
              </a:rPr>
              <a:t>Test Pozitif data: 12  Test Negatif data: 12</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2</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40  Train Negatif data: 53</a:t>
            </a:r>
          </a:p>
          <a:p>
            <a:r>
              <a:rPr lang="tr-TR" sz="1400" dirty="0">
                <a:latin typeface="Times New Roman" panose="02020603050405020304" pitchFamily="18" charset="0"/>
                <a:cs typeface="Times New Roman" panose="02020603050405020304" pitchFamily="18" charset="0"/>
              </a:rPr>
              <a:t>Test Pozitif data: 12  Test Negatif data: 11</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3</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38  Train Negatif data: 55</a:t>
            </a:r>
          </a:p>
          <a:p>
            <a:r>
              <a:rPr lang="tr-TR" sz="1400" dirty="0">
                <a:latin typeface="Times New Roman" panose="02020603050405020304" pitchFamily="18" charset="0"/>
                <a:cs typeface="Times New Roman" panose="02020603050405020304" pitchFamily="18" charset="0"/>
              </a:rPr>
              <a:t>Test Pozitif data: 14  Test Negatif data: 9</a:t>
            </a:r>
          </a:p>
          <a:p>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p:txBody>
      </p:sp>
      <p:sp>
        <p:nvSpPr>
          <p:cNvPr id="8" name="Metin kutusu 7">
            <a:extLst>
              <a:ext uri="{FF2B5EF4-FFF2-40B4-BE49-F238E27FC236}">
                <a16:creationId xmlns:a16="http://schemas.microsoft.com/office/drawing/2014/main" id="{A73EA039-7173-3DDA-5F03-6FF0AF28FE40}"/>
              </a:ext>
            </a:extLst>
          </p:cNvPr>
          <p:cNvSpPr txBox="1"/>
          <p:nvPr/>
        </p:nvSpPr>
        <p:spPr>
          <a:xfrm>
            <a:off x="4406917" y="585787"/>
            <a:ext cx="4572000" cy="2462213"/>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4</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47  Train Negatif data: 46</a:t>
            </a:r>
          </a:p>
          <a:p>
            <a:r>
              <a:rPr lang="tr-TR" sz="1400" dirty="0">
                <a:latin typeface="Times New Roman" panose="02020603050405020304" pitchFamily="18" charset="0"/>
                <a:cs typeface="Times New Roman" panose="02020603050405020304" pitchFamily="18" charset="0"/>
              </a:rPr>
              <a:t>Test Pozitif data: 5  Test Negatif data: 18</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5</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43  Train Negatif data: 50</a:t>
            </a:r>
          </a:p>
          <a:p>
            <a:r>
              <a:rPr lang="tr-TR" sz="1400" dirty="0">
                <a:latin typeface="Times New Roman" panose="02020603050405020304" pitchFamily="18" charset="0"/>
                <a:cs typeface="Times New Roman" panose="02020603050405020304" pitchFamily="18" charset="0"/>
              </a:rPr>
              <a:t>Test Pozitif data: 9  Test Negatif data: 14</a:t>
            </a:r>
            <a:endParaRPr lang="tr-TR" sz="1400" dirty="0"/>
          </a:p>
        </p:txBody>
      </p:sp>
    </p:spTree>
    <p:extLst>
      <p:ext uri="{BB962C8B-B14F-4D97-AF65-F5344CB8AC3E}">
        <p14:creationId xmlns:p14="http://schemas.microsoft.com/office/powerpoint/2010/main" val="2213099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4" name="Picture 2" descr="A machine learning framework for sport result prediction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76" y="1226127"/>
            <a:ext cx="7543330" cy="33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319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4013527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330834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72794" y="912951"/>
            <a:ext cx="8581292" cy="2308324"/>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kullanıcının belirlediği sayıda bağımsız eğitim/test veri kümesi bölmeleri oluşturur. Veri seti önce karıştırılır ve ardından bir çift eğitim ve test setine bölünür.</a:t>
            </a:r>
          </a:p>
          <a:p>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Verileri eğitim ve test setlerine bölmek için indeksler verir.</a:t>
            </a:r>
          </a:p>
          <a:p>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Diğer çapraz doğrulama stratejilerinin aksine, rastgele bölmeler, büyük veri kümeleri için hala çok olası olmasına rağmen, tüm </a:t>
            </a:r>
            <a:r>
              <a:rPr lang="tr-TR" dirty="0" err="1">
                <a:latin typeface="Times New Roman" panose="02020603050405020304" pitchFamily="18" charset="0"/>
                <a:cs typeface="Times New Roman" panose="02020603050405020304" pitchFamily="18" charset="0"/>
              </a:rPr>
              <a:t>fold’ların</a:t>
            </a:r>
            <a:r>
              <a:rPr lang="tr-TR" dirty="0">
                <a:latin typeface="Times New Roman" panose="02020603050405020304" pitchFamily="18" charset="0"/>
                <a:cs typeface="Times New Roman" panose="02020603050405020304" pitchFamily="18" charset="0"/>
              </a:rPr>
              <a:t> farklı olacağını garanti etmez. Yani k-Foldun aksine </a:t>
            </a:r>
            <a:r>
              <a:rPr lang="tr-TR" dirty="0" err="1">
                <a:latin typeface="Times New Roman" panose="02020603050405020304" pitchFamily="18" charset="0"/>
                <a:cs typeface="Times New Roman" panose="02020603050405020304" pitchFamily="18" charset="0"/>
              </a:rPr>
              <a:t>fold’larda</a:t>
            </a:r>
            <a:r>
              <a:rPr lang="tr-TR" dirty="0">
                <a:latin typeface="Times New Roman" panose="02020603050405020304" pitchFamily="18" charset="0"/>
                <a:cs typeface="Times New Roman" panose="02020603050405020304" pitchFamily="18" charset="0"/>
              </a:rPr>
              <a:t> benzer indeksler bulunabilir.</a:t>
            </a:r>
          </a:p>
        </p:txBody>
      </p:sp>
    </p:spTree>
    <p:extLst>
      <p:ext uri="{BB962C8B-B14F-4D97-AF65-F5344CB8AC3E}">
        <p14:creationId xmlns:p14="http://schemas.microsoft.com/office/powerpoint/2010/main" val="1224509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r>
              <a:rPr lang="tr-TR" sz="2800" dirty="0">
                <a:latin typeface="Times New Roman" panose="02020603050405020304" pitchFamily="18" charset="0"/>
                <a:cs typeface="Times New Roman" panose="02020603050405020304" pitchFamily="18" charset="0"/>
              </a:rPr>
              <a:t>-Uygulama-&gt;ShuffleSplit.py</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400930" y="755868"/>
            <a:ext cx="8581292" cy="1815882"/>
          </a:xfrm>
          <a:prstGeom prst="rect">
            <a:avLst/>
          </a:prstGeom>
          <a:noFill/>
        </p:spPr>
        <p:txBody>
          <a:bodyPr wrap="square">
            <a:spAutoFit/>
          </a:bodyPr>
          <a:lstStyle/>
          <a:p>
            <a:r>
              <a:rPr lang="tr-TR" sz="1400" dirty="0" err="1">
                <a:latin typeface="Times New Roman" panose="02020603050405020304" pitchFamily="18" charset="0"/>
                <a:cs typeface="Times New Roman" panose="02020603050405020304" pitchFamily="18" charset="0"/>
              </a:rPr>
              <a:t>from</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sklearn.model_selection</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ShuffleSplit</a:t>
            </a:r>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numpy</a:t>
            </a:r>
            <a:r>
              <a:rPr lang="tr-TR" sz="1400" dirty="0">
                <a:latin typeface="Times New Roman" panose="02020603050405020304" pitchFamily="18" charset="0"/>
                <a:cs typeface="Times New Roman" panose="02020603050405020304" pitchFamily="18" charset="0"/>
              </a:rPr>
              <a:t> as </a:t>
            </a:r>
            <a:r>
              <a:rPr lang="tr-TR" sz="1400" dirty="0" err="1">
                <a:latin typeface="Times New Roman" panose="02020603050405020304" pitchFamily="18" charset="0"/>
                <a:cs typeface="Times New Roman" panose="02020603050405020304" pitchFamily="18" charset="0"/>
              </a:rPr>
              <a:t>np</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X = </a:t>
            </a:r>
            <a:r>
              <a:rPr lang="tr-TR" sz="1400" dirty="0" err="1">
                <a:latin typeface="Times New Roman" panose="02020603050405020304" pitchFamily="18" charset="0"/>
                <a:cs typeface="Times New Roman" panose="02020603050405020304" pitchFamily="18" charset="0"/>
              </a:rPr>
              <a:t>np.arange</a:t>
            </a:r>
            <a:r>
              <a:rPr lang="tr-TR" sz="1400" dirty="0">
                <a:latin typeface="Times New Roman" panose="02020603050405020304" pitchFamily="18" charset="0"/>
                <a:cs typeface="Times New Roman" panose="02020603050405020304" pitchFamily="18" charset="0"/>
              </a:rPr>
              <a:t>(10)</a:t>
            </a:r>
          </a:p>
          <a:p>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fold</a:t>
            </a:r>
            <a:r>
              <a:rPr lang="tr-TR" sz="1400" dirty="0">
                <a:solidFill>
                  <a:srgbClr val="FFFF00"/>
                </a:solidFill>
                <a:latin typeface="Times New Roman" panose="02020603050405020304" pitchFamily="18" charset="0"/>
                <a:cs typeface="Times New Roman" panose="02020603050405020304" pitchFamily="18" charset="0"/>
              </a:rPr>
              <a:t> oluşturulacak her </a:t>
            </a:r>
            <a:r>
              <a:rPr lang="tr-TR" sz="1400" dirty="0" err="1">
                <a:solidFill>
                  <a:srgbClr val="FFFF00"/>
                </a:solidFill>
                <a:latin typeface="Times New Roman" panose="02020603050405020304" pitchFamily="18" charset="0"/>
                <a:cs typeface="Times New Roman" panose="02020603050405020304" pitchFamily="18" charset="0"/>
              </a:rPr>
              <a:t>foldda</a:t>
            </a:r>
            <a:r>
              <a:rPr lang="tr-TR" sz="1400" dirty="0">
                <a:solidFill>
                  <a:srgbClr val="FFFF00"/>
                </a:solidFill>
                <a:latin typeface="Times New Roman" panose="02020603050405020304" pitchFamily="18" charset="0"/>
                <a:cs typeface="Times New Roman" panose="02020603050405020304" pitchFamily="18" charset="0"/>
              </a:rPr>
              <a:t> %75 eğitim ve %25 test olarak bölünecektir</a:t>
            </a:r>
          </a:p>
          <a:p>
            <a:r>
              <a:rPr lang="tr-TR" sz="1400" dirty="0" err="1">
                <a:solidFill>
                  <a:srgbClr val="FFFF00"/>
                </a:solidFill>
                <a:latin typeface="Times New Roman" panose="02020603050405020304" pitchFamily="18" charset="0"/>
                <a:cs typeface="Times New Roman" panose="02020603050405020304" pitchFamily="18" charset="0"/>
              </a:rPr>
              <a:t>ss</a:t>
            </a:r>
            <a:r>
              <a:rPr lang="tr-TR" sz="1400" dirty="0">
                <a:solidFill>
                  <a:srgbClr val="FFFF00"/>
                </a:solidFill>
                <a:latin typeface="Times New Roman" panose="02020603050405020304" pitchFamily="18" charset="0"/>
                <a:cs typeface="Times New Roman" panose="02020603050405020304" pitchFamily="18" charset="0"/>
              </a:rPr>
              <a:t> = </a:t>
            </a:r>
            <a:r>
              <a:rPr lang="tr-TR" sz="1400" dirty="0" err="1">
                <a:solidFill>
                  <a:srgbClr val="FFFF00"/>
                </a:solidFill>
                <a:latin typeface="Times New Roman" panose="02020603050405020304" pitchFamily="18" charset="0"/>
                <a:cs typeface="Times New Roman" panose="02020603050405020304" pitchFamily="18" charset="0"/>
              </a:rPr>
              <a:t>ShuffleSplit</a:t>
            </a:r>
            <a:r>
              <a:rPr lang="tr-TR" sz="1400" dirty="0">
                <a:solidFill>
                  <a:srgbClr val="FFFF00"/>
                </a:solidFill>
                <a:latin typeface="Times New Roman" panose="02020603050405020304" pitchFamily="18" charset="0"/>
                <a:cs typeface="Times New Roman" panose="02020603050405020304" pitchFamily="18" charset="0"/>
              </a:rPr>
              <a:t>(</a:t>
            </a:r>
            <a:r>
              <a:rPr lang="tr-TR" sz="1400" dirty="0" err="1">
                <a:solidFill>
                  <a:srgbClr val="FFFF00"/>
                </a:solidFill>
                <a:latin typeface="Times New Roman" panose="02020603050405020304" pitchFamily="18" charset="0"/>
                <a:cs typeface="Times New Roman" panose="02020603050405020304" pitchFamily="18" charset="0"/>
              </a:rPr>
              <a:t>n_splits</a:t>
            </a:r>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train_size</a:t>
            </a:r>
            <a:r>
              <a:rPr lang="tr-TR" sz="1400" dirty="0">
                <a:solidFill>
                  <a:srgbClr val="FFFF00"/>
                </a:solidFill>
                <a:latin typeface="Times New Roman" panose="02020603050405020304" pitchFamily="18" charset="0"/>
                <a:cs typeface="Times New Roman" panose="02020603050405020304" pitchFamily="18" charset="0"/>
              </a:rPr>
              <a:t>=0.75, </a:t>
            </a:r>
            <a:r>
              <a:rPr lang="tr-TR" sz="1400" dirty="0" err="1">
                <a:solidFill>
                  <a:srgbClr val="FFFF00"/>
                </a:solidFill>
                <a:latin typeface="Times New Roman" panose="02020603050405020304" pitchFamily="18" charset="0"/>
                <a:cs typeface="Times New Roman" panose="02020603050405020304" pitchFamily="18" charset="0"/>
              </a:rPr>
              <a:t>test_size</a:t>
            </a:r>
            <a:r>
              <a:rPr lang="tr-TR" sz="1400" dirty="0">
                <a:solidFill>
                  <a:srgbClr val="FFFF00"/>
                </a:solidFill>
                <a:latin typeface="Times New Roman" panose="02020603050405020304" pitchFamily="18" charset="0"/>
                <a:cs typeface="Times New Roman" panose="02020603050405020304" pitchFamily="18" charset="0"/>
              </a:rPr>
              <a:t>=0.25, </a:t>
            </a:r>
            <a:r>
              <a:rPr lang="tr-TR" sz="1400" dirty="0" err="1">
                <a:solidFill>
                  <a:srgbClr val="FFFF00"/>
                </a:solidFill>
                <a:latin typeface="Times New Roman" panose="02020603050405020304" pitchFamily="18" charset="0"/>
                <a:cs typeface="Times New Roman" panose="02020603050405020304" pitchFamily="18" charset="0"/>
              </a:rPr>
              <a:t>random_state</a:t>
            </a:r>
            <a:r>
              <a:rPr lang="tr-TR" sz="1400" dirty="0">
                <a:solidFill>
                  <a:srgbClr val="FFFF00"/>
                </a:solidFill>
                <a:latin typeface="Times New Roman" panose="02020603050405020304" pitchFamily="18" charset="0"/>
                <a:cs typeface="Times New Roman" panose="02020603050405020304" pitchFamily="18" charset="0"/>
              </a:rPr>
              <a:t>=0)</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ss.split</a:t>
            </a:r>
            <a:r>
              <a:rPr lang="tr-TR" sz="1400" dirty="0">
                <a:latin typeface="Times New Roman" panose="02020603050405020304" pitchFamily="18" charset="0"/>
                <a:cs typeface="Times New Roman" panose="02020603050405020304" pitchFamily="18" charset="0"/>
              </a:rPr>
              <a:t>(X):</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("%s %s" %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a:t>
            </a:r>
          </a:p>
        </p:txBody>
      </p:sp>
      <p:sp>
        <p:nvSpPr>
          <p:cNvPr id="4" name="Metin kutusu 3">
            <a:extLst>
              <a:ext uri="{FF2B5EF4-FFF2-40B4-BE49-F238E27FC236}">
                <a16:creationId xmlns:a16="http://schemas.microsoft.com/office/drawing/2014/main" id="{52D8EAE1-14F5-3739-0DC9-103DC1C70642}"/>
              </a:ext>
            </a:extLst>
          </p:cNvPr>
          <p:cNvSpPr txBox="1"/>
          <p:nvPr/>
        </p:nvSpPr>
        <p:spPr>
          <a:xfrm>
            <a:off x="1681090" y="2781775"/>
            <a:ext cx="2890910" cy="1477328"/>
          </a:xfrm>
          <a:prstGeom prst="rect">
            <a:avLst/>
          </a:prstGeom>
          <a:noFill/>
        </p:spPr>
        <p:txBody>
          <a:bodyPr wrap="square">
            <a:spAutoFit/>
          </a:bodyPr>
          <a:lstStyle/>
          <a:p>
            <a:r>
              <a:rPr lang="tr-TR" dirty="0"/>
              <a:t>[</a:t>
            </a:r>
            <a:r>
              <a:rPr lang="tr-TR" dirty="0">
                <a:solidFill>
                  <a:srgbClr val="FFFF00"/>
                </a:solidFill>
              </a:rPr>
              <a:t>9</a:t>
            </a:r>
            <a:r>
              <a:rPr lang="tr-TR" dirty="0"/>
              <a:t> 1 </a:t>
            </a:r>
            <a:r>
              <a:rPr lang="tr-TR" dirty="0">
                <a:solidFill>
                  <a:srgbClr val="FF0000"/>
                </a:solidFill>
              </a:rPr>
              <a:t>6</a:t>
            </a:r>
            <a:r>
              <a:rPr lang="tr-TR" dirty="0"/>
              <a:t> 7 3 0 5] [2 8 4]</a:t>
            </a:r>
          </a:p>
          <a:p>
            <a:r>
              <a:rPr lang="tr-TR" dirty="0"/>
              <a:t>[2 </a:t>
            </a:r>
            <a:r>
              <a:rPr lang="tr-TR" dirty="0">
                <a:solidFill>
                  <a:srgbClr val="FFFF00"/>
                </a:solidFill>
              </a:rPr>
              <a:t>9</a:t>
            </a:r>
            <a:r>
              <a:rPr lang="tr-TR" dirty="0"/>
              <a:t> 8 0 </a:t>
            </a:r>
            <a:r>
              <a:rPr lang="tr-TR" dirty="0">
                <a:solidFill>
                  <a:srgbClr val="FF0000"/>
                </a:solidFill>
              </a:rPr>
              <a:t>6</a:t>
            </a:r>
            <a:r>
              <a:rPr lang="tr-TR" dirty="0"/>
              <a:t> 7 4] [3 5 1]</a:t>
            </a:r>
          </a:p>
          <a:p>
            <a:r>
              <a:rPr lang="tr-TR" dirty="0"/>
              <a:t>[4 5 1 0 </a:t>
            </a:r>
            <a:r>
              <a:rPr lang="tr-TR" dirty="0">
                <a:solidFill>
                  <a:srgbClr val="FF0000"/>
                </a:solidFill>
              </a:rPr>
              <a:t>6</a:t>
            </a:r>
            <a:r>
              <a:rPr lang="tr-TR" dirty="0"/>
              <a:t> </a:t>
            </a:r>
            <a:r>
              <a:rPr lang="tr-TR" dirty="0">
                <a:solidFill>
                  <a:srgbClr val="FFFF00"/>
                </a:solidFill>
              </a:rPr>
              <a:t>9</a:t>
            </a:r>
            <a:r>
              <a:rPr lang="tr-TR" dirty="0"/>
              <a:t> 7] [2 3 8]</a:t>
            </a:r>
          </a:p>
          <a:p>
            <a:r>
              <a:rPr lang="tr-TR" dirty="0"/>
              <a:t>[2 7 5 8 0 3 4] [6 1 9]</a:t>
            </a:r>
          </a:p>
          <a:p>
            <a:r>
              <a:rPr lang="tr-TR" dirty="0"/>
              <a:t>[4 1 0 </a:t>
            </a:r>
            <a:r>
              <a:rPr lang="tr-TR" dirty="0">
                <a:solidFill>
                  <a:srgbClr val="FF0000"/>
                </a:solidFill>
              </a:rPr>
              <a:t>6</a:t>
            </a:r>
            <a:r>
              <a:rPr lang="tr-TR" dirty="0"/>
              <a:t> 8 </a:t>
            </a:r>
            <a:r>
              <a:rPr lang="tr-TR" dirty="0">
                <a:solidFill>
                  <a:srgbClr val="FFFF00"/>
                </a:solidFill>
              </a:rPr>
              <a:t>9</a:t>
            </a:r>
            <a:r>
              <a:rPr lang="tr-TR" dirty="0"/>
              <a:t> 3] [5 2 7]</a:t>
            </a:r>
          </a:p>
        </p:txBody>
      </p:sp>
    </p:spTree>
    <p:extLst>
      <p:ext uri="{BB962C8B-B14F-4D97-AF65-F5344CB8AC3E}">
        <p14:creationId xmlns:p14="http://schemas.microsoft.com/office/powerpoint/2010/main" val="3691566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2" name="Resim 1"/>
          <p:cNvPicPr>
            <a:picLocks noChangeAspect="1"/>
          </p:cNvPicPr>
          <p:nvPr/>
        </p:nvPicPr>
        <p:blipFill>
          <a:blip r:embed="rId2"/>
          <a:stretch>
            <a:fillRect/>
          </a:stretch>
        </p:blipFill>
        <p:spPr>
          <a:xfrm>
            <a:off x="404132" y="1153886"/>
            <a:ext cx="8401050" cy="3276600"/>
          </a:xfrm>
          <a:prstGeom prst="rect">
            <a:avLst/>
          </a:prstGeom>
        </p:spPr>
      </p:pic>
    </p:spTree>
    <p:extLst>
      <p:ext uri="{BB962C8B-B14F-4D97-AF65-F5344CB8AC3E}">
        <p14:creationId xmlns:p14="http://schemas.microsoft.com/office/powerpoint/2010/main" val="974880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ConfusionMatrix.py</a:t>
            </a:r>
          </a:p>
        </p:txBody>
      </p:sp>
      <p:sp>
        <p:nvSpPr>
          <p:cNvPr id="5" name="TextBox 4">
            <a:extLst>
              <a:ext uri="{FF2B5EF4-FFF2-40B4-BE49-F238E27FC236}">
                <a16:creationId xmlns:a16="http://schemas.microsoft.com/office/drawing/2014/main" id="{2222A14D-914E-5E15-4B8D-47E924829CA4}"/>
              </a:ext>
            </a:extLst>
          </p:cNvPr>
          <p:cNvSpPr txBox="1"/>
          <p:nvPr/>
        </p:nvSpPr>
        <p:spPr>
          <a:xfrm>
            <a:off x="471268" y="661079"/>
            <a:ext cx="5409027" cy="3785652"/>
          </a:xfrm>
          <a:prstGeom prst="rect">
            <a:avLst/>
          </a:prstGeom>
          <a:noFill/>
        </p:spPr>
        <p:txBody>
          <a:bodyPr wrap="square">
            <a:spAutoFit/>
          </a:bodyPr>
          <a:lstStyle/>
          <a:p>
            <a:r>
              <a:rPr lang="tr-TR" sz="1200" dirty="0" err="1">
                <a:latin typeface="Courier New" panose="02070309020205020404" pitchFamily="49" charset="0"/>
                <a:cs typeface="Courier New" panose="02070309020205020404" pitchFamily="49" charset="0"/>
              </a:rPr>
              <a:t>from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sklearn.metrics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confusion_matrix</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numpy</a:t>
            </a:r>
            <a:r>
              <a:rPr lang="tr-TR" sz="1200" dirty="0">
                <a:latin typeface="Courier New" panose="02070309020205020404" pitchFamily="49" charset="0"/>
                <a:cs typeface="Courier New" panose="02070309020205020404" pitchFamily="49" charset="0"/>
              </a:rPr>
              <a:t> as </a:t>
            </a:r>
            <a:r>
              <a:rPr lang="tr-TR" sz="1200" dirty="0" err="1">
                <a:latin typeface="Courier New" panose="02070309020205020404" pitchFamily="49" charset="0"/>
                <a:cs typeface="Courier New" panose="02070309020205020404" pitchFamily="49" charset="0"/>
              </a:rPr>
              <a:t>np</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import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seaborn</a:t>
            </a:r>
            <a:r>
              <a:rPr lang="tr-TR" sz="1200" dirty="0">
                <a:latin typeface="Courier New" panose="02070309020205020404" pitchFamily="49" charset="0"/>
                <a:cs typeface="Courier New" panose="02070309020205020404" pitchFamily="49" charset="0"/>
              </a:rPr>
              <a:t> as </a:t>
            </a:r>
            <a:r>
              <a:rPr lang="tr-TR" sz="1200" dirty="0" err="1">
                <a:latin typeface="Courier New" panose="02070309020205020404" pitchFamily="49" charset="0"/>
                <a:cs typeface="Courier New" panose="02070309020205020404" pitchFamily="49" charset="0"/>
              </a:rPr>
              <a:t>sns</a:t>
            </a:r>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y_test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np.array</a:t>
            </a:r>
            <a:r>
              <a:rPr lang="tr-TR" sz="1200" dirty="0">
                <a:latin typeface="Courier New" panose="02070309020205020404" pitchFamily="49" charset="0"/>
                <a:cs typeface="Courier New" panose="02070309020205020404" pitchFamily="49" charset="0"/>
              </a:rPr>
              <a:t>([1,0,1,0,1,0,1])</a:t>
            </a:r>
          </a:p>
          <a:p>
            <a:r>
              <a:rPr lang="tr-TR" sz="1200" dirty="0" err="1">
                <a:latin typeface="Courier New" panose="02070309020205020404" pitchFamily="49" charset="0"/>
                <a:cs typeface="Courier New" panose="02070309020205020404" pitchFamily="49" charset="0"/>
              </a:rPr>
              <a:t>y_pred</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np.array</a:t>
            </a:r>
            <a:r>
              <a:rPr lang="tr-TR" sz="1200" dirty="0">
                <a:latin typeface="Courier New" panose="02070309020205020404" pitchFamily="49" charset="0"/>
                <a:cs typeface="Courier New" panose="02070309020205020404" pitchFamily="49" charset="0"/>
              </a:rPr>
              <a:t>([1,1,1,0,0,0,1])</a:t>
            </a:r>
          </a:p>
          <a:p>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confusion_matrix</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y_test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y_pred</a:t>
            </a:r>
            <a:r>
              <a:rPr lang="tr-TR" sz="1200" dirty="0">
                <a:latin typeface="Courier New" panose="02070309020205020404" pitchFamily="49" charset="0"/>
                <a:cs typeface="Courier New" panose="02070309020205020404" pitchFamily="49" charset="0"/>
              </a:rPr>
              <a:t>)</a:t>
            </a:r>
          </a:p>
          <a:p>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a:t>
            </a:r>
          </a:p>
          <a:p>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sns.heatmap</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cf_matrix</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annot</a:t>
            </a:r>
            <a:r>
              <a:rPr lang="tr-TR" sz="1200" dirty="0">
                <a:latin typeface="Courier New" panose="02070309020205020404" pitchFamily="49" charset="0"/>
                <a:cs typeface="Courier New" panose="02070309020205020404" pitchFamily="49" charset="0"/>
              </a:rPr>
              <a:t>=True, </a:t>
            </a:r>
            <a:r>
              <a:rPr lang="tr-TR" sz="1200" dirty="0" err="1">
                <a:latin typeface="Courier New" panose="02070309020205020404" pitchFamily="49" charset="0"/>
                <a:cs typeface="Courier New" panose="02070309020205020404" pitchFamily="49" charset="0"/>
              </a:rPr>
              <a:t>cmap</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viridis</a:t>
            </a:r>
            <a:r>
              <a:rPr lang="tr-TR" sz="1200" dirty="0">
                <a:latin typeface="Courier New" panose="02070309020205020404" pitchFamily="49" charset="0"/>
                <a:cs typeface="Courier New" panose="02070309020205020404" pitchFamily="49" charset="0"/>
              </a:rPr>
              <a:t>')</a:t>
            </a:r>
          </a:p>
          <a:p>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ax.set_title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Confusion</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Matrix</a:t>
            </a:r>
            <a:r>
              <a:rPr lang="tr-TR" sz="1200" dirty="0">
                <a:latin typeface="Courier New" panose="02070309020205020404" pitchFamily="49" charset="0"/>
                <a:cs typeface="Courier New" panose="02070309020205020404" pitchFamily="49" charset="0"/>
              </a:rPr>
              <a:t>\n\n');</a:t>
            </a:r>
          </a:p>
          <a:p>
            <a:r>
              <a:rPr lang="tr-TR" sz="1200" dirty="0" err="1">
                <a:latin typeface="Courier New" panose="02070309020205020404" pitchFamily="49" charset="0"/>
                <a:cs typeface="Courier New" panose="02070309020205020404" pitchFamily="49" charset="0"/>
              </a:rPr>
              <a:t>ax.set_xlabel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nPredicted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Values</a:t>
            </a:r>
            <a:r>
              <a:rPr lang="tr-TR" sz="1200" dirty="0">
                <a:latin typeface="Courier New" panose="02070309020205020404" pitchFamily="49" charset="0"/>
                <a:cs typeface="Courier New" panose="02070309020205020404" pitchFamily="49" charset="0"/>
              </a:rPr>
              <a:t>')</a:t>
            </a:r>
          </a:p>
          <a:p>
            <a:r>
              <a:rPr lang="tr-TR" sz="1200" dirty="0" err="1">
                <a:latin typeface="Courier New" panose="02070309020205020404" pitchFamily="49" charset="0"/>
                <a:cs typeface="Courier New" panose="02070309020205020404" pitchFamily="49" charset="0"/>
              </a:rPr>
              <a:t>ax.set_ylabel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Actual</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Values</a:t>
            </a:r>
            <a:r>
              <a:rPr lang="tr-TR" sz="1200" dirty="0">
                <a:latin typeface="Courier New" panose="02070309020205020404" pitchFamily="49" charset="0"/>
                <a:cs typeface="Courier New" panose="02070309020205020404" pitchFamily="49" charset="0"/>
              </a:rPr>
              <a:t> ');</a:t>
            </a:r>
          </a:p>
          <a:p>
            <a:endParaRPr lang="tr-TR" sz="1200" dirty="0">
              <a:latin typeface="Courier New" panose="02070309020205020404" pitchFamily="49" charset="0"/>
              <a:cs typeface="Courier New" panose="02070309020205020404" pitchFamily="49" charset="0"/>
            </a:endParaRPr>
          </a:p>
          <a:p>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Ticket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List</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must</a:t>
            </a:r>
            <a:r>
              <a:rPr lang="tr-TR" sz="1200" dirty="0">
                <a:latin typeface="Courier New" panose="02070309020205020404" pitchFamily="49" charset="0"/>
                <a:cs typeface="Courier New" panose="02070309020205020404" pitchFamily="49" charset="0"/>
              </a:rPr>
              <a:t> be in </a:t>
            </a:r>
            <a:r>
              <a:rPr lang="tr-TR" sz="1200" dirty="0" err="1">
                <a:latin typeface="Courier New" panose="02070309020205020404" pitchFamily="49" charset="0"/>
                <a:cs typeface="Courier New" panose="02070309020205020404" pitchFamily="49" charset="0"/>
              </a:rPr>
              <a:t>alphabetical</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order</a:t>
            </a:r>
            <a:endParaRPr lang="tr-TR" sz="1200" dirty="0">
              <a:latin typeface="Courier New" panose="02070309020205020404" pitchFamily="49" charset="0"/>
              <a:cs typeface="Courier New" panose="02070309020205020404" pitchFamily="49" charset="0"/>
            </a:endParaRPr>
          </a:p>
          <a:p>
            <a:r>
              <a:rPr lang="tr-TR" sz="1200" dirty="0" err="1">
                <a:latin typeface="Courier New" panose="02070309020205020404" pitchFamily="49" charset="0"/>
                <a:cs typeface="Courier New" panose="02070309020205020404" pitchFamily="49" charset="0"/>
              </a:rPr>
              <a:t>ax.xaxis.set_ticklabels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','True'])</a:t>
            </a:r>
          </a:p>
          <a:p>
            <a:r>
              <a:rPr lang="tr-TR" sz="1200" dirty="0" err="1">
                <a:latin typeface="Courier New" panose="02070309020205020404" pitchFamily="49" charset="0"/>
                <a:cs typeface="Courier New" panose="02070309020205020404" pitchFamily="49" charset="0"/>
              </a:rPr>
              <a:t>ax.yaxis.set_ticklabels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','True'])</a:t>
            </a:r>
          </a:p>
        </p:txBody>
      </p:sp>
      <p:pic>
        <p:nvPicPr>
          <p:cNvPr id="7" name="Picture 6">
            <a:extLst>
              <a:ext uri="{FF2B5EF4-FFF2-40B4-BE49-F238E27FC236}">
                <a16:creationId xmlns:a16="http://schemas.microsoft.com/office/drawing/2014/main" id="{75139F8F-FBB2-C3B5-01F7-9E035EA2ADD1}"/>
              </a:ext>
            </a:extLst>
          </p:cNvPr>
          <p:cNvPicPr>
            <a:picLocks noChangeAspect="1"/>
          </p:cNvPicPr>
          <p:nvPr/>
        </p:nvPicPr>
        <p:blipFill>
          <a:blip r:embed="rId2"/>
          <a:stretch>
            <a:fillRect/>
          </a:stretch>
        </p:blipFill>
        <p:spPr>
          <a:xfrm>
            <a:off x="5655438" y="661079"/>
            <a:ext cx="3371625" cy="2916000"/>
          </a:xfrm>
          <a:prstGeom prst="rect">
            <a:avLst/>
          </a:prstGeom>
        </p:spPr>
      </p:pic>
    </p:spTree>
    <p:extLst>
      <p:ext uri="{BB962C8B-B14F-4D97-AF65-F5344CB8AC3E}">
        <p14:creationId xmlns:p14="http://schemas.microsoft.com/office/powerpoint/2010/main" val="1126039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ConfusionMatrix1.py</a:t>
            </a:r>
          </a:p>
        </p:txBody>
      </p:sp>
      <p:sp>
        <p:nvSpPr>
          <p:cNvPr id="5" name="TextBox 4">
            <a:extLst>
              <a:ext uri="{FF2B5EF4-FFF2-40B4-BE49-F238E27FC236}">
                <a16:creationId xmlns:a16="http://schemas.microsoft.com/office/drawing/2014/main" id="{2222A14D-914E-5E15-4B8D-47E924829CA4}"/>
              </a:ext>
            </a:extLst>
          </p:cNvPr>
          <p:cNvSpPr txBox="1"/>
          <p:nvPr/>
        </p:nvSpPr>
        <p:spPr>
          <a:xfrm>
            <a:off x="180983" y="707343"/>
            <a:ext cx="8890446" cy="2893100"/>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metrics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([1,0,1,0,1,0,1])</a:t>
            </a:r>
          </a:p>
          <a:p>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([1,1,1,0,0,0,1])</a:t>
            </a:r>
          </a:p>
          <a:p>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metrics.confusion_matrix</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a:t>
            </a: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cm_display</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metrics.ConfusionMatrixDisplay</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confusion_matrix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display_labels</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False</a:t>
            </a:r>
            <a:r>
              <a:rPr lang="tr-TR" sz="1400" dirty="0">
                <a:latin typeface="Courier New" panose="02070309020205020404" pitchFamily="49" charset="0"/>
                <a:cs typeface="Courier New" panose="02070309020205020404" pitchFamily="49" charset="0"/>
              </a:rPr>
              <a:t>, True])</a:t>
            </a:r>
          </a:p>
          <a:p>
            <a:r>
              <a:rPr lang="tr-TR" sz="1400" dirty="0" err="1">
                <a:latin typeface="Courier New" panose="02070309020205020404" pitchFamily="49" charset="0"/>
                <a:cs typeface="Courier New" panose="02070309020205020404" pitchFamily="49" charset="0"/>
              </a:rPr>
              <a:t>cm_display.plot</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plt.show</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AA24EDA4-B303-D0C6-EE69-D3CC9BD16B3F}"/>
              </a:ext>
            </a:extLst>
          </p:cNvPr>
          <p:cNvPicPr>
            <a:picLocks noChangeAspect="1"/>
          </p:cNvPicPr>
          <p:nvPr/>
        </p:nvPicPr>
        <p:blipFill>
          <a:blip r:embed="rId2"/>
          <a:stretch>
            <a:fillRect/>
          </a:stretch>
        </p:blipFill>
        <p:spPr>
          <a:xfrm>
            <a:off x="5604686" y="2909375"/>
            <a:ext cx="2629627" cy="2088000"/>
          </a:xfrm>
          <a:prstGeom prst="rect">
            <a:avLst/>
          </a:prstGeom>
        </p:spPr>
      </p:pic>
    </p:spTree>
    <p:extLst>
      <p:ext uri="{BB962C8B-B14F-4D97-AF65-F5344CB8AC3E}">
        <p14:creationId xmlns:p14="http://schemas.microsoft.com/office/powerpoint/2010/main" val="1698228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A98E-1504-1BCD-997A-DFD6655EC2C9}"/>
              </a:ext>
            </a:extLst>
          </p:cNvPr>
          <p:cNvSpPr>
            <a:spLocks noGrp="1"/>
          </p:cNvSpPr>
          <p:nvPr>
            <p:ph type="title"/>
          </p:nvPr>
        </p:nvSpPr>
        <p:spPr/>
        <p:txBody>
          <a:bodyPr/>
          <a:lstStyle/>
          <a:p>
            <a:endParaRPr lang="tr-TR"/>
          </a:p>
        </p:txBody>
      </p:sp>
      <p:sp>
        <p:nvSpPr>
          <p:cNvPr id="3" name="Content Placeholder 2">
            <a:extLst>
              <a:ext uri="{FF2B5EF4-FFF2-40B4-BE49-F238E27FC236}">
                <a16:creationId xmlns:a16="http://schemas.microsoft.com/office/drawing/2014/main" id="{874348BC-DE5E-A3DE-8116-21FF79611D62}"/>
              </a:ext>
            </a:extLst>
          </p:cNvPr>
          <p:cNvSpPr>
            <a:spLocks noGrp="1"/>
          </p:cNvSpPr>
          <p:nvPr>
            <p:ph idx="1"/>
          </p:nvPr>
        </p:nvSpPr>
        <p:spPr/>
        <p:txBody>
          <a:bodyPr>
            <a:normAutofit fontScale="85000" lnSpcReduction="10000"/>
          </a:bodyPr>
          <a:lstStyle/>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(testin pozitif çıkacağını tahmin ettiniz) ve test pozitif çıktı. Yani öne sürdüğünüz hipotezin doğru olduğunu düşündünüz ve doğru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(tahmininiz pozitif) ama yaptığınız test negatif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ama test yaptınız ve pozitif çıktı.</a:t>
            </a:r>
          </a:p>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test yaptınız ve negatif çıktı.</a:t>
            </a:r>
          </a:p>
          <a:p>
            <a:pPr>
              <a:lnSpc>
                <a:spcPct val="160000"/>
              </a:lnSpc>
            </a:pPr>
            <a:r>
              <a:rPr lang="tr-TR" sz="1600" dirty="0">
                <a:latin typeface="Calibri" panose="020F0502020204030204" pitchFamily="34" charset="0"/>
                <a:cs typeface="Calibri" panose="020F0502020204030204" pitchFamily="34" charset="0"/>
              </a:rPr>
              <a:t>Hipotez testlerinde de kullanılan </a:t>
            </a:r>
            <a:r>
              <a:rPr lang="tr-TR" sz="1600" dirty="0">
                <a:solidFill>
                  <a:srgbClr val="FFFF00"/>
                </a:solidFill>
                <a:latin typeface="Calibri" panose="020F0502020204030204" pitchFamily="34" charset="0"/>
                <a:cs typeface="Calibri" panose="020F0502020204030204" pitchFamily="34" charset="0"/>
              </a:rPr>
              <a:t>Tip I (FP) ve Tip II (FN) hatalar bizim FP ve </a:t>
            </a:r>
            <a:r>
              <a:rPr lang="tr-TR" sz="1600" dirty="0" err="1">
                <a:solidFill>
                  <a:srgbClr val="FFFF00"/>
                </a:solidFill>
                <a:latin typeface="Calibri" panose="020F0502020204030204" pitchFamily="34" charset="0"/>
                <a:cs typeface="Calibri" panose="020F0502020204030204" pitchFamily="34" charset="0"/>
              </a:rPr>
              <a:t>FN’ye</a:t>
            </a:r>
            <a:r>
              <a:rPr lang="tr-TR" sz="1600"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benzer.</a:t>
            </a:r>
          </a:p>
        </p:txBody>
      </p:sp>
    </p:spTree>
    <p:extLst>
      <p:ext uri="{BB962C8B-B14F-4D97-AF65-F5344CB8AC3E}">
        <p14:creationId xmlns:p14="http://schemas.microsoft.com/office/powerpoint/2010/main" val="4272502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Karışıklık matrisi, TP, TN, FP, FN</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Doğruluk (</a:t>
            </a:r>
            <a:r>
              <a:rPr lang="tr-TR" sz="1600" dirty="0" err="1">
                <a:latin typeface="Calibri" panose="020F0502020204030204" pitchFamily="34" charset="0"/>
                <a:ea typeface="+mn-ea"/>
                <a:cs typeface="Calibri" panose="020F0502020204030204" pitchFamily="34" charset="0"/>
              </a:rPr>
              <a:t>Accuracy</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Duyarlılık (</a:t>
            </a:r>
            <a:r>
              <a:rPr lang="tr-TR" sz="1600" dirty="0" err="1">
                <a:latin typeface="Calibri" panose="020F0502020204030204" pitchFamily="34" charset="0"/>
                <a:ea typeface="+mn-ea"/>
                <a:cs typeface="Calibri" panose="020F0502020204030204" pitchFamily="34" charset="0"/>
              </a:rPr>
              <a:t>Sensivity-Recall</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Özgüllük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Kesinlik (Precision)</a:t>
            </a:r>
          </a:p>
          <a:p>
            <a:pPr>
              <a:lnSpc>
                <a:spcPct val="150000"/>
              </a:lnSpc>
            </a:pPr>
            <a:endParaRPr lang="tr-TR" sz="1600" dirty="0">
              <a:latin typeface="Calibri" panose="020F0502020204030204" pitchFamily="34" charset="0"/>
              <a:ea typeface="+mn-ea"/>
              <a:cs typeface="Calibri" panose="020F0502020204030204" pitchFamily="34" charset="0"/>
            </a:endParaRP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TOPLAM = TP + TN + FP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POZİTİFLER = TP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NEGATİFLER = TN + FP</a:t>
            </a:r>
          </a:p>
        </p:txBody>
      </p:sp>
    </p:spTree>
    <p:extLst>
      <p:ext uri="{BB962C8B-B14F-4D97-AF65-F5344CB8AC3E}">
        <p14:creationId xmlns:p14="http://schemas.microsoft.com/office/powerpoint/2010/main" val="552415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137886" y="731520"/>
            <a:ext cx="8763659" cy="4283612"/>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Recall</a:t>
            </a:r>
            <a:r>
              <a:rPr lang="tr-TR" sz="1600" b="1" u="sng" dirty="0">
                <a:solidFill>
                  <a:srgbClr val="FFFF00"/>
                </a:solidFill>
                <a:latin typeface="Calibri" panose="020F0502020204030204" pitchFamily="34" charset="0"/>
                <a:ea typeface="+mn-ea"/>
                <a:cs typeface="Calibri" panose="020F0502020204030204" pitchFamily="34" charset="0"/>
              </a:rPr>
              <a:t> (Gerçek Pozitif Değerlerin Oranı -True </a:t>
            </a:r>
            <a:r>
              <a:rPr lang="tr-TR" sz="1600" b="1" u="sng" dirty="0" err="1">
                <a:solidFill>
                  <a:srgbClr val="FFFF00"/>
                </a:solidFill>
                <a:latin typeface="Calibri" panose="020F0502020204030204" pitchFamily="34" charset="0"/>
                <a:ea typeface="+mn-ea"/>
                <a:cs typeface="Calibri" panose="020F0502020204030204" pitchFamily="34" charset="0"/>
              </a:rPr>
              <a:t>Positive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pozitif değeri doğru tahmin ettiğinin bir ölçüsüdür. Hassasiyet, İsabet Oranı veya Hatırlama olarak da bilinir (</a:t>
            </a:r>
            <a:r>
              <a:rPr lang="tr-TR" sz="1600" dirty="0" err="1">
                <a:latin typeface="Calibri" panose="020F0502020204030204" pitchFamily="34" charset="0"/>
                <a:ea typeface="+mn-ea"/>
                <a:cs typeface="Calibri" panose="020F0502020204030204" pitchFamily="34" charset="0"/>
              </a:rPr>
              <a:t>Sensitivity</a:t>
            </a:r>
            <a:r>
              <a:rPr lang="tr-TR" sz="1600" dirty="0">
                <a:latin typeface="Calibri" panose="020F0502020204030204" pitchFamily="34" charset="0"/>
                <a:ea typeface="+mn-ea"/>
                <a:cs typeface="Calibri" panose="020F0502020204030204" pitchFamily="34" charset="0"/>
              </a:rPr>
              <a:t>, Hit Rate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Mümkün olduğu kadar yüksek olmalıdır. Bahsettiğim durumda </a:t>
            </a:r>
            <a:r>
              <a:rPr lang="tr-TR" sz="1600" dirty="0" err="1">
                <a:latin typeface="Calibri" panose="020F0502020204030204" pitchFamily="34" charset="0"/>
                <a:ea typeface="+mn-ea"/>
                <a:cs typeface="Calibri" panose="020F0502020204030204" pitchFamily="34" charset="0"/>
              </a:rPr>
              <a:t>true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positive’ler</a:t>
            </a:r>
            <a:r>
              <a:rPr lang="tr-TR" sz="1600" dirty="0">
                <a:latin typeface="Calibri" panose="020F0502020204030204" pitchFamily="34" charset="0"/>
                <a:ea typeface="+mn-ea"/>
                <a:cs typeface="Calibri" panose="020F0502020204030204" pitchFamily="34" charset="0"/>
              </a:rPr>
              <a:t> hasta olarak tahmin edilen ve gerçekten hasta olan insanlar,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hasta olmadığı tahmin edilen ama hasta olan insanlar. </a:t>
            </a:r>
            <a:r>
              <a:rPr lang="tr-TR" sz="1600" dirty="0" err="1">
                <a:latin typeface="Calibri" panose="020F0502020204030204" pitchFamily="34" charset="0"/>
                <a:ea typeface="+mn-ea"/>
                <a:cs typeface="Calibri" panose="020F0502020204030204" pitchFamily="34" charset="0"/>
              </a:rPr>
              <a:t>Recall’a</a:t>
            </a:r>
            <a:r>
              <a:rPr lang="tr-TR" sz="1600" dirty="0">
                <a:latin typeface="Calibri" panose="020F0502020204030204" pitchFamily="34" charset="0"/>
                <a:ea typeface="+mn-ea"/>
                <a:cs typeface="Calibri" panose="020F0502020204030204" pitchFamily="34" charset="0"/>
              </a:rPr>
              <a:t> bakma sebebimiz </a:t>
            </a:r>
            <a:r>
              <a:rPr lang="tr-TR" sz="1600" dirty="0" err="1">
                <a:latin typeface="Calibri" panose="020F0502020204030204" pitchFamily="34" charset="0"/>
                <a:ea typeface="+mn-ea"/>
                <a:cs typeface="Calibri" panose="020F0502020204030204" pitchFamily="34" charset="0"/>
              </a:rPr>
              <a:t>tamamiyle</a:t>
            </a:r>
            <a:r>
              <a:rPr lang="tr-TR" sz="1600" dirty="0">
                <a:latin typeface="Calibri" panose="020F0502020204030204" pitchFamily="34" charset="0"/>
                <a:ea typeface="+mn-ea"/>
                <a:cs typeface="Calibri" panose="020F0502020204030204" pitchFamily="34" charset="0"/>
              </a:rPr>
              <a:t> paydadaki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yani hasta olmadığı tahmin edilen ve hasta olan insanlar. Doktorsanız hasta olan birine hasta değil demenin maliyeti ağır olduğu için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negative’in</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gözardı</a:t>
            </a:r>
            <a:r>
              <a:rPr lang="tr-TR" sz="1600" dirty="0">
                <a:latin typeface="Calibri" panose="020F0502020204030204" pitchFamily="34" charset="0"/>
                <a:ea typeface="+mn-ea"/>
                <a:cs typeface="Calibri" panose="020F0502020204030204" pitchFamily="34" charset="0"/>
              </a:rPr>
              <a:t> edilemez olduğu durumlarda önemli bir metrik.</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=TP / GERÇEK POZİTİFLER</a:t>
            </a:r>
          </a:p>
          <a:p>
            <a:pPr marL="285750" indent="-285750" algn="just">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Specificity</a:t>
            </a:r>
            <a:r>
              <a:rPr lang="tr-TR" sz="1600" b="1" u="sng" dirty="0">
                <a:solidFill>
                  <a:srgbClr val="FFFF00"/>
                </a:solidFill>
                <a:latin typeface="Calibri" panose="020F0502020204030204" pitchFamily="34" charset="0"/>
                <a:ea typeface="+mn-ea"/>
                <a:cs typeface="Calibri" panose="020F0502020204030204" pitchFamily="34" charset="0"/>
              </a:rPr>
              <a:t> (Gerçek Negatif Değerlerin Oranı-True </a:t>
            </a:r>
            <a:r>
              <a:rPr lang="tr-TR" sz="1600" b="1" u="sng" dirty="0" err="1">
                <a:solidFill>
                  <a:srgbClr val="FFFF00"/>
                </a:solidFill>
                <a:latin typeface="Calibri" panose="020F0502020204030204" pitchFamily="34" charset="0"/>
                <a:ea typeface="+mn-ea"/>
                <a:cs typeface="Calibri" panose="020F0502020204030204" pitchFamily="34" charset="0"/>
              </a:rPr>
              <a:t>Negative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negatif değeri doğru tahmin ettiğinin bir ölçüsüdür. Özgüllük veya Seçicilik olarak da bilinir.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Selectivity</a:t>
            </a:r>
            <a:r>
              <a:rPr lang="tr-TR" sz="1600" dirty="0">
                <a:latin typeface="Calibri" panose="020F0502020204030204" pitchFamily="34" charset="0"/>
                <a:ea typeface="+mn-ea"/>
                <a:cs typeface="Calibri" panose="020F0502020204030204" pitchFamily="34" charset="0"/>
              </a:rPr>
              <a:t>)</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Specificity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=TN / GERÇEK NEGATİFLER</a:t>
            </a:r>
          </a:p>
          <a:p>
            <a:pPr marL="285750" indent="-285750" algn="just">
              <a:lnSpc>
                <a:spcPct val="150000"/>
              </a:lnSpc>
              <a:buFont typeface="Arial" panose="020B0604020202020204" pitchFamily="34" charset="0"/>
              <a:buChar char="•"/>
            </a:pP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Doğruluk (</a:t>
            </a: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Accuracy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t>
            </a:r>
            <a:r>
              <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 sınıflandırmanın toplama bölümüdür. Yani; doğrular / toplam. Yani yoka yok vara var dediklerimizin toplama oranı. Ayrıca esas köşegenin toplama oranı da diyebiliriz.</a:t>
            </a:r>
          </a:p>
          <a:p>
            <a:pPr algn="just">
              <a:lnSpc>
                <a:spcPct val="150000"/>
              </a:lnSpc>
            </a:pPr>
            <a:endPar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Acuuracy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  TN + TP / TOPLAM = 100+200 / 330 = 0,91</a:t>
            </a:r>
          </a:p>
        </p:txBody>
      </p:sp>
    </p:spTree>
    <p:extLst>
      <p:ext uri="{BB962C8B-B14F-4D97-AF65-F5344CB8AC3E}">
        <p14:creationId xmlns:p14="http://schemas.microsoft.com/office/powerpoint/2010/main" val="2570577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Overview</a:t>
            </a:r>
            <a:r>
              <a:rPr lang="tr-TR" sz="2000" dirty="0"/>
              <a:t> of </a:t>
            </a:r>
            <a:r>
              <a:rPr lang="tr-TR" sz="2000" dirty="0" err="1"/>
              <a:t>the</a:t>
            </a:r>
            <a:r>
              <a:rPr lang="tr-TR" sz="2000" dirty="0"/>
              <a:t> data </a:t>
            </a:r>
            <a:r>
              <a:rPr lang="tr-TR" sz="2000" dirty="0" err="1"/>
              <a:t>variable</a:t>
            </a:r>
            <a:r>
              <a:rPr lang="tr-TR" sz="2000" dirty="0"/>
              <a:t> </a:t>
            </a:r>
            <a:r>
              <a:rPr lang="tr-TR" sz="2000" dirty="0" err="1"/>
              <a:t>types</a:t>
            </a:r>
            <a:r>
              <a:rPr lang="tr-TR" sz="20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0" name="Picture 8"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403" y="502550"/>
            <a:ext cx="5272232" cy="42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034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994824"/>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400" b="1" dirty="0">
                <a:effectLst>
                  <a:outerShdw blurRad="38100" dist="38100" dir="2700000" algn="tl">
                    <a:srgbClr val="000000">
                      <a:alpha val="43137"/>
                    </a:srgbClr>
                  </a:outerShdw>
                </a:effectLst>
                <a:highlight>
                  <a:srgbClr val="FFFF00"/>
                </a:highlight>
                <a:latin typeface="Calibri" panose="020F0502020204030204" pitchFamily="34" charset="0"/>
                <a:ea typeface="+mn-ea"/>
                <a:cs typeface="Calibri" panose="020F0502020204030204" pitchFamily="34" charset="0"/>
              </a:rPr>
              <a:t>Precision (Hassasiyet): </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Tüm sınıflardan, doğru olarak ne kadar tahmin edildiğinin bir ölçüsüdür. Mümkün olduğu kadar yüksek olmalıdır. Pozitif Tahmin Edici Değer olarak da bilinir. Doğru var olarak tahmin edilenlerin, toplam var tahminlere oranı.</a:t>
            </a:r>
          </a:p>
          <a:p>
            <a:pPr algn="ctr">
              <a:lnSpc>
                <a:spcPct val="150000"/>
              </a:lnSpc>
            </a:pPr>
            <a:r>
              <a:rPr lang="tr-TR" sz="14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Precision=TP / TP + FP</a:t>
            </a:r>
          </a:p>
          <a:p>
            <a:pPr marL="285750" indent="-285750" algn="just">
              <a:lnSpc>
                <a:spcPct val="150000"/>
              </a:lnSpc>
              <a:buFont typeface="Arial" panose="020B0604020202020204" pitchFamily="34" charset="0"/>
              <a:buChar char="•"/>
            </a:pPr>
            <a:r>
              <a:rPr lang="tr-TR" sz="14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F1-Puanı (F1-Score): </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Bu, gerçek pozitif değerlerin oranının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hassasiyetin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harmonik ortalamasıdır. Sınıflandırıcının ne kadar iyi performans gösterdiğinin bir ölçüsüdür ve sınıflandırıcıları karşılaştırmakta sıklıkla kullanılır. Precision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dengelemede devreye F1-Score girer. Burada normal ortalama alınmamasının sebebi de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 olduğu bir durumda (ya da tam tersi) ortalama 0.5 çıkacaktır, bu da bize iyi bir iç görü vermez, başladığımız yere dönmüş oluruz, bunun yerine harmonik ortalamada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0.001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0.999 olduğu durumda F1-score 0.001 çıkar (0 olsaydı direkt 0 olacaktı). Eğer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arasında dengeyi arıyorsak F1-Score’un maksimum olduğu durumlara bakarız.</a:t>
            </a:r>
          </a:p>
        </p:txBody>
      </p:sp>
      <p:pic>
        <p:nvPicPr>
          <p:cNvPr id="4" name="Picture 3">
            <a:extLst>
              <a:ext uri="{FF2B5EF4-FFF2-40B4-BE49-F238E27FC236}">
                <a16:creationId xmlns:a16="http://schemas.microsoft.com/office/drawing/2014/main" id="{8EBB1BA9-3A86-2E19-87F6-6BE2A8E57B04}"/>
              </a:ext>
            </a:extLst>
          </p:cNvPr>
          <p:cNvPicPr>
            <a:picLocks noChangeAspect="1"/>
          </p:cNvPicPr>
          <p:nvPr/>
        </p:nvPicPr>
        <p:blipFill rotWithShape="1">
          <a:blip r:embed="rId2"/>
          <a:srcRect t="35639" b="17590"/>
          <a:stretch/>
        </p:blipFill>
        <p:spPr>
          <a:xfrm>
            <a:off x="1988674" y="4492171"/>
            <a:ext cx="2381250" cy="449943"/>
          </a:xfrm>
          <a:prstGeom prst="rect">
            <a:avLst/>
          </a:prstGeom>
        </p:spPr>
      </p:pic>
    </p:spTree>
    <p:extLst>
      <p:ext uri="{BB962C8B-B14F-4D97-AF65-F5344CB8AC3E}">
        <p14:creationId xmlns:p14="http://schemas.microsoft.com/office/powerpoint/2010/main" val="2379441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Two-classes</a:t>
            </a:r>
            <a:r>
              <a:rPr lang="tr-TR" sz="2000" dirty="0"/>
              <a:t>… ) </a:t>
            </a:r>
          </a:p>
        </p:txBody>
      </p:sp>
      <p:pic>
        <p:nvPicPr>
          <p:cNvPr id="8" name="Resim 7"/>
          <p:cNvPicPr>
            <a:picLocks noChangeAspect="1"/>
          </p:cNvPicPr>
          <p:nvPr/>
        </p:nvPicPr>
        <p:blipFill>
          <a:blip r:embed="rId2"/>
          <a:stretch>
            <a:fillRect/>
          </a:stretch>
        </p:blipFill>
        <p:spPr>
          <a:xfrm>
            <a:off x="927579" y="1609292"/>
            <a:ext cx="7496175" cy="2409825"/>
          </a:xfrm>
          <a:prstGeom prst="rect">
            <a:avLst/>
          </a:prstGeom>
        </p:spPr>
      </p:pic>
    </p:spTree>
    <p:extLst>
      <p:ext uri="{BB962C8B-B14F-4D97-AF65-F5344CB8AC3E}">
        <p14:creationId xmlns:p14="http://schemas.microsoft.com/office/powerpoint/2010/main" val="514276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7" name="Resim 6"/>
          <p:cNvPicPr>
            <a:picLocks noChangeAspect="1"/>
          </p:cNvPicPr>
          <p:nvPr/>
        </p:nvPicPr>
        <p:blipFill>
          <a:blip r:embed="rId2"/>
          <a:stretch>
            <a:fillRect/>
          </a:stretch>
        </p:blipFill>
        <p:spPr>
          <a:xfrm>
            <a:off x="890587" y="1504950"/>
            <a:ext cx="7362825" cy="2133600"/>
          </a:xfrm>
          <a:prstGeom prst="rect">
            <a:avLst/>
          </a:prstGeom>
        </p:spPr>
      </p:pic>
    </p:spTree>
    <p:extLst>
      <p:ext uri="{BB962C8B-B14F-4D97-AF65-F5344CB8AC3E}">
        <p14:creationId xmlns:p14="http://schemas.microsoft.com/office/powerpoint/2010/main" val="391328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a:t>
            </a:r>
          </a:p>
        </p:txBody>
      </p:sp>
      <p:pic>
        <p:nvPicPr>
          <p:cNvPr id="7" name="Resim 6"/>
          <p:cNvPicPr>
            <a:picLocks noChangeAspect="1"/>
          </p:cNvPicPr>
          <p:nvPr/>
        </p:nvPicPr>
        <p:blipFill>
          <a:blip r:embed="rId2"/>
          <a:stretch>
            <a:fillRect/>
          </a:stretch>
        </p:blipFill>
        <p:spPr>
          <a:xfrm>
            <a:off x="1025236" y="636364"/>
            <a:ext cx="6724217" cy="4372053"/>
          </a:xfrm>
          <a:prstGeom prst="rect">
            <a:avLst/>
          </a:prstGeom>
        </p:spPr>
      </p:pic>
    </p:spTree>
    <p:extLst>
      <p:ext uri="{BB962C8B-B14F-4D97-AF65-F5344CB8AC3E}">
        <p14:creationId xmlns:p14="http://schemas.microsoft.com/office/powerpoint/2010/main" val="1675017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 </a:t>
            </a:r>
          </a:p>
        </p:txBody>
      </p:sp>
      <p:pic>
        <p:nvPicPr>
          <p:cNvPr id="8" name="Resim 7"/>
          <p:cNvPicPr>
            <a:picLocks noChangeAspect="1"/>
          </p:cNvPicPr>
          <p:nvPr/>
        </p:nvPicPr>
        <p:blipFill>
          <a:blip r:embed="rId2"/>
          <a:stretch>
            <a:fillRect/>
          </a:stretch>
        </p:blipFill>
        <p:spPr>
          <a:xfrm>
            <a:off x="4324270" y="962025"/>
            <a:ext cx="4819730" cy="1688523"/>
          </a:xfrm>
          <a:prstGeom prst="rect">
            <a:avLst/>
          </a:prstGeom>
        </p:spPr>
      </p:pic>
      <p:pic>
        <p:nvPicPr>
          <p:cNvPr id="9" name="Resim 8"/>
          <p:cNvPicPr>
            <a:picLocks noChangeAspect="1"/>
          </p:cNvPicPr>
          <p:nvPr/>
        </p:nvPicPr>
        <p:blipFill>
          <a:blip r:embed="rId3"/>
          <a:stretch>
            <a:fillRect/>
          </a:stretch>
        </p:blipFill>
        <p:spPr>
          <a:xfrm>
            <a:off x="335107" y="962025"/>
            <a:ext cx="3486150" cy="3933825"/>
          </a:xfrm>
          <a:prstGeom prst="rect">
            <a:avLst/>
          </a:prstGeom>
        </p:spPr>
      </p:pic>
      <p:sp>
        <p:nvSpPr>
          <p:cNvPr id="10" name="Sağ Ok 9"/>
          <p:cNvSpPr/>
          <p:nvPr/>
        </p:nvSpPr>
        <p:spPr>
          <a:xfrm>
            <a:off x="3865419" y="2382982"/>
            <a:ext cx="444997" cy="267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07320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1254271" y="994309"/>
            <a:ext cx="6366366" cy="3536869"/>
          </a:xfrm>
          <a:prstGeom prst="rect">
            <a:avLst/>
          </a:prstGeom>
        </p:spPr>
      </p:pic>
    </p:spTree>
    <p:extLst>
      <p:ext uri="{BB962C8B-B14F-4D97-AF65-F5344CB8AC3E}">
        <p14:creationId xmlns:p14="http://schemas.microsoft.com/office/powerpoint/2010/main" val="2408488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7" name="Resim 6"/>
          <p:cNvPicPr>
            <a:picLocks noChangeAspect="1"/>
          </p:cNvPicPr>
          <p:nvPr/>
        </p:nvPicPr>
        <p:blipFill>
          <a:blip r:embed="rId2"/>
          <a:stretch>
            <a:fillRect/>
          </a:stretch>
        </p:blipFill>
        <p:spPr>
          <a:xfrm>
            <a:off x="1602923" y="768913"/>
            <a:ext cx="6134100" cy="4171950"/>
          </a:xfrm>
          <a:prstGeom prst="rect">
            <a:avLst/>
          </a:prstGeom>
        </p:spPr>
      </p:pic>
    </p:spTree>
    <p:extLst>
      <p:ext uri="{BB962C8B-B14F-4D97-AF65-F5344CB8AC3E}">
        <p14:creationId xmlns:p14="http://schemas.microsoft.com/office/powerpoint/2010/main" val="3879475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679677" y="1169534"/>
            <a:ext cx="8029575" cy="3457575"/>
          </a:xfrm>
          <a:prstGeom prst="rect">
            <a:avLst/>
          </a:prstGeom>
        </p:spPr>
      </p:pic>
    </p:spTree>
    <p:extLst>
      <p:ext uri="{BB962C8B-B14F-4D97-AF65-F5344CB8AC3E}">
        <p14:creationId xmlns:p14="http://schemas.microsoft.com/office/powerpoint/2010/main" val="214568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VeriOku_cvs.py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44D68E69-8753-5795-89F1-1C0F9CEF41D6}"/>
              </a:ext>
            </a:extLst>
          </p:cNvPr>
          <p:cNvSpPr txBox="1"/>
          <p:nvPr/>
        </p:nvSpPr>
        <p:spPr>
          <a:xfrm>
            <a:off x="242455" y="875049"/>
            <a:ext cx="7167488" cy="3785652"/>
          </a:xfrm>
          <a:prstGeom prst="rect">
            <a:avLst/>
          </a:prstGeom>
          <a:noFill/>
        </p:spPr>
        <p:txBody>
          <a:bodyPr wrap="square">
            <a:spAutoFit/>
          </a:bodyPr>
          <a:lstStyle/>
          <a:p>
            <a:r>
              <a:rPr lang="tr-TR" sz="1600" dirty="0" err="1">
                <a:latin typeface="Times New Roman" panose="02020603050405020304" pitchFamily="18" charset="0"/>
                <a:cs typeface="Times New Roman" panose="02020603050405020304" pitchFamily="18" charset="0"/>
              </a:rPr>
              <a:t>import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pandas</a:t>
            </a:r>
            <a:r>
              <a:rPr lang="tr-TR" sz="1600" dirty="0">
                <a:latin typeface="Times New Roman" panose="02020603050405020304" pitchFamily="18" charset="0"/>
                <a:cs typeface="Times New Roman" panose="02020603050405020304" pitchFamily="18" charset="0"/>
              </a:rPr>
              <a:t> as </a:t>
            </a:r>
            <a:r>
              <a:rPr lang="tr-TR" sz="1600" dirty="0" err="1">
                <a:latin typeface="Times New Roman" panose="02020603050405020304" pitchFamily="18" charset="0"/>
                <a:cs typeface="Times New Roman" panose="02020603050405020304" pitchFamily="18" charset="0"/>
              </a:rPr>
              <a:t>pd</a:t>
            </a:r>
            <a:endParaRPr lang="tr-TR" sz="1600" dirty="0">
              <a:latin typeface="Times New Roman" panose="02020603050405020304" pitchFamily="18" charset="0"/>
              <a:cs typeface="Times New Roman" panose="02020603050405020304" pitchFamily="18" charset="0"/>
            </a:endParaRPr>
          </a:p>
          <a:p>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def </a:t>
            </a:r>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dataset</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pd.read_csv</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comment</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dataset.columns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for</a:t>
            </a:r>
            <a:r>
              <a:rPr lang="tr-TR" sz="1600" dirty="0">
                <a:latin typeface="Times New Roman" panose="02020603050405020304" pitchFamily="18" charset="0"/>
                <a:cs typeface="Times New Roman" panose="02020603050405020304" pitchFamily="18" charset="0"/>
              </a:rPr>
              <a:t> c in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(c)</a:t>
            </a:r>
          </a:p>
          <a:p>
            <a:r>
              <a:rPr lang="tr-TR" sz="1600" dirty="0">
                <a:latin typeface="Times New Roman" panose="02020603050405020304" pitchFamily="18" charset="0"/>
                <a:cs typeface="Times New Roman" panose="02020603050405020304" pitchFamily="18" charset="0"/>
              </a:rPr>
              <a:t>        datalar=</a:t>
            </a:r>
            <a:r>
              <a:rPr lang="tr-TR" sz="1600" dirty="0" err="1">
                <a:latin typeface="Times New Roman" panose="02020603050405020304" pitchFamily="18" charset="0"/>
                <a:cs typeface="Times New Roman" panose="02020603050405020304" pitchFamily="18" charset="0"/>
              </a:rPr>
              <a:t>dataset.values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[0],</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a:t>
            </a:r>
          </a:p>
          <a:p>
            <a:r>
              <a:rPr lang="tr-TR" sz="1600" dirty="0">
                <a:latin typeface="Times New Roman" panose="02020603050405020304" pitchFamily="18" charset="0"/>
                <a:cs typeface="Times New Roman" panose="02020603050405020304" pitchFamily="18" charset="0"/>
              </a:rPr>
              <a:t>        y=datalar[:,</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(y)</a:t>
            </a:r>
          </a:p>
          <a:p>
            <a:r>
              <a:rPr lang="tr-TR" sz="1600" dirty="0">
                <a:latin typeface="Times New Roman" panose="02020603050405020304" pitchFamily="18" charset="0"/>
                <a:cs typeface="Times New Roman" panose="02020603050405020304" pitchFamily="18" charset="0"/>
              </a:rPr>
              <a:t>        X=datalar[:,0:datalar.shape[1]-1]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X.shape</a:t>
            </a:r>
            <a:r>
              <a:rPr lang="tr-TR" sz="1600" dirty="0">
                <a:latin typeface="Times New Roman" panose="02020603050405020304" pitchFamily="18" charset="0"/>
                <a:cs typeface="Times New Roman" panose="02020603050405020304" pitchFamily="18" charset="0"/>
              </a:rPr>
              <a:t>)</a:t>
            </a:r>
          </a:p>
          <a:p>
            <a:endParaRPr lang="tr-TR" sz="1600" dirty="0">
              <a:latin typeface="Times New Roman" panose="02020603050405020304" pitchFamily="18" charset="0"/>
              <a:cs typeface="Times New Roman" panose="02020603050405020304" pitchFamily="18" charset="0"/>
            </a:endParaRPr>
          </a:p>
          <a:p>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("./data/breastcancer.csv")</a:t>
            </a:r>
          </a:p>
        </p:txBody>
      </p:sp>
      <p:pic>
        <p:nvPicPr>
          <p:cNvPr id="10" name="Resim 9">
            <a:extLst>
              <a:ext uri="{FF2B5EF4-FFF2-40B4-BE49-F238E27FC236}">
                <a16:creationId xmlns:a16="http://schemas.microsoft.com/office/drawing/2014/main" id="{059F5D1F-03A9-C6E8-77B0-6F81E931ECDA}"/>
              </a:ext>
            </a:extLst>
          </p:cNvPr>
          <p:cNvPicPr>
            <a:picLocks noChangeAspect="1"/>
          </p:cNvPicPr>
          <p:nvPr/>
        </p:nvPicPr>
        <p:blipFill>
          <a:blip r:embed="rId2"/>
          <a:stretch>
            <a:fillRect/>
          </a:stretch>
        </p:blipFill>
        <p:spPr>
          <a:xfrm>
            <a:off x="4263557" y="1456871"/>
            <a:ext cx="4810494" cy="2229757"/>
          </a:xfrm>
          <a:prstGeom prst="rect">
            <a:avLst/>
          </a:prstGeom>
        </p:spPr>
      </p:pic>
    </p:spTree>
    <p:extLst>
      <p:ext uri="{BB962C8B-B14F-4D97-AF65-F5344CB8AC3E}">
        <p14:creationId xmlns:p14="http://schemas.microsoft.com/office/powerpoint/2010/main" val="23870015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VeriOku_data.py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C1BB2C68-9CAC-F2FD-D615-6B98A44B9D92}"/>
              </a:ext>
            </a:extLst>
          </p:cNvPr>
          <p:cNvSpPr txBox="1"/>
          <p:nvPr/>
        </p:nvSpPr>
        <p:spPr>
          <a:xfrm>
            <a:off x="317649" y="526852"/>
            <a:ext cx="4572000" cy="4616648"/>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f=</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enumerate</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 not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turler.append</a:t>
            </a:r>
            <a:r>
              <a:rPr lang="tr-TR" sz="1400" dirty="0">
                <a:latin typeface="Times New Roman" panose="02020603050405020304" pitchFamily="18" charset="0"/>
                <a:cs typeface="Times New Roman" panose="02020603050405020304" pitchFamily="18" charset="0"/>
              </a:rPr>
              <a:t>(veri[4])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cicek</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turLeri</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etiket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=0</a:t>
            </a:r>
          </a:p>
          <a:p>
            <a:r>
              <a:rPr lang="tr-TR" sz="1400" dirty="0">
                <a:latin typeface="Times New Roman" panose="02020603050405020304" pitchFamily="18" charset="0"/>
                <a:cs typeface="Times New Roman" panose="02020603050405020304" pitchFamily="18" charset="0"/>
              </a:rPr>
              <a:t>    f = </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+=1</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etiket,veriSayisi</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p:txBody>
      </p:sp>
      <p:pic>
        <p:nvPicPr>
          <p:cNvPr id="8" name="Resim 7">
            <a:extLst>
              <a:ext uri="{FF2B5EF4-FFF2-40B4-BE49-F238E27FC236}">
                <a16:creationId xmlns:a16="http://schemas.microsoft.com/office/drawing/2014/main" id="{58D232B8-DDB8-5B97-8FD0-962F7A6EE5B6}"/>
              </a:ext>
            </a:extLst>
          </p:cNvPr>
          <p:cNvPicPr>
            <a:picLocks noChangeAspect="1"/>
          </p:cNvPicPr>
          <p:nvPr/>
        </p:nvPicPr>
        <p:blipFill>
          <a:blip r:embed="rId2"/>
          <a:stretch>
            <a:fillRect/>
          </a:stretch>
        </p:blipFill>
        <p:spPr>
          <a:xfrm>
            <a:off x="3200276" y="1446770"/>
            <a:ext cx="5528763" cy="2124000"/>
          </a:xfrm>
          <a:prstGeom prst="rect">
            <a:avLst/>
          </a:prstGeom>
        </p:spPr>
      </p:pic>
    </p:spTree>
    <p:extLst>
      <p:ext uri="{BB962C8B-B14F-4D97-AF65-F5344CB8AC3E}">
        <p14:creationId xmlns:p14="http://schemas.microsoft.com/office/powerpoint/2010/main" val="16990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N </a:t>
            </a:r>
            <a:r>
              <a:rPr lang="tr-TR" sz="2000" dirty="0" err="1"/>
              <a:t>modeling</a:t>
            </a:r>
            <a:r>
              <a:rPr lang="tr-TR" sz="2000" dirty="0"/>
              <a:t>…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2" name="Picture 10" descr="Random Forest Regression. In this blog we'll try to understand… | by Afroz  Chakur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140" y="1110958"/>
            <a:ext cx="6234685" cy="368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54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11" name="Resim 10">
            <a:extLst>
              <a:ext uri="{FF2B5EF4-FFF2-40B4-BE49-F238E27FC236}">
                <a16:creationId xmlns:a16="http://schemas.microsoft.com/office/drawing/2014/main" id="{08E420DA-27CB-C913-98C5-C8EC28263E24}"/>
              </a:ext>
            </a:extLst>
          </p:cNvPr>
          <p:cNvPicPr>
            <a:picLocks noChangeAspect="1"/>
          </p:cNvPicPr>
          <p:nvPr/>
        </p:nvPicPr>
        <p:blipFill>
          <a:blip r:embed="rId2"/>
          <a:stretch>
            <a:fillRect/>
          </a:stretch>
        </p:blipFill>
        <p:spPr>
          <a:xfrm>
            <a:off x="81132" y="371763"/>
            <a:ext cx="3365581" cy="4572000"/>
          </a:xfrm>
          <a:prstGeom prst="rect">
            <a:avLst/>
          </a:prstGeom>
        </p:spPr>
      </p:pic>
      <p:pic>
        <p:nvPicPr>
          <p:cNvPr id="13" name="Resim 12">
            <a:extLst>
              <a:ext uri="{FF2B5EF4-FFF2-40B4-BE49-F238E27FC236}">
                <a16:creationId xmlns:a16="http://schemas.microsoft.com/office/drawing/2014/main" id="{10E20A7E-CC79-2E50-7040-9199DBE5AC8E}"/>
              </a:ext>
            </a:extLst>
          </p:cNvPr>
          <p:cNvPicPr>
            <a:picLocks noChangeAspect="1"/>
          </p:cNvPicPr>
          <p:nvPr/>
        </p:nvPicPr>
        <p:blipFill>
          <a:blip r:embed="rId3"/>
          <a:stretch>
            <a:fillRect/>
          </a:stretch>
        </p:blipFill>
        <p:spPr>
          <a:xfrm>
            <a:off x="3489606" y="412927"/>
            <a:ext cx="5636568" cy="1728000"/>
          </a:xfrm>
          <a:prstGeom prst="rect">
            <a:avLst/>
          </a:prstGeom>
        </p:spPr>
      </p:pic>
      <p:pic>
        <p:nvPicPr>
          <p:cNvPr id="15" name="Resim 14">
            <a:extLst>
              <a:ext uri="{FF2B5EF4-FFF2-40B4-BE49-F238E27FC236}">
                <a16:creationId xmlns:a16="http://schemas.microsoft.com/office/drawing/2014/main" id="{6E282C67-520F-F0CF-F874-2C788973F62F}"/>
              </a:ext>
            </a:extLst>
          </p:cNvPr>
          <p:cNvPicPr>
            <a:picLocks noChangeAspect="1"/>
          </p:cNvPicPr>
          <p:nvPr/>
        </p:nvPicPr>
        <p:blipFill>
          <a:blip r:embed="rId4"/>
          <a:stretch>
            <a:fillRect/>
          </a:stretch>
        </p:blipFill>
        <p:spPr>
          <a:xfrm>
            <a:off x="3629468" y="2342231"/>
            <a:ext cx="2435745" cy="1080000"/>
          </a:xfrm>
          <a:prstGeom prst="rect">
            <a:avLst/>
          </a:prstGeom>
        </p:spPr>
      </p:pic>
    </p:spTree>
    <p:extLst>
      <p:ext uri="{BB962C8B-B14F-4D97-AF65-F5344CB8AC3E}">
        <p14:creationId xmlns:p14="http://schemas.microsoft.com/office/powerpoint/2010/main" val="1989511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7312DB5-10C6-689A-89F1-EFAF294CC772}"/>
              </a:ext>
            </a:extLst>
          </p:cNvPr>
          <p:cNvPicPr>
            <a:picLocks noChangeAspect="1"/>
          </p:cNvPicPr>
          <p:nvPr/>
        </p:nvPicPr>
        <p:blipFill>
          <a:blip r:embed="rId2"/>
          <a:stretch>
            <a:fillRect/>
          </a:stretch>
        </p:blipFill>
        <p:spPr>
          <a:xfrm>
            <a:off x="516463" y="401461"/>
            <a:ext cx="4208193" cy="2376000"/>
          </a:xfrm>
          <a:prstGeom prst="rect">
            <a:avLst/>
          </a:prstGeom>
        </p:spPr>
      </p:pic>
      <p:pic>
        <p:nvPicPr>
          <p:cNvPr id="6" name="Resim 5">
            <a:extLst>
              <a:ext uri="{FF2B5EF4-FFF2-40B4-BE49-F238E27FC236}">
                <a16:creationId xmlns:a16="http://schemas.microsoft.com/office/drawing/2014/main" id="{CB12C9F4-3B7A-3A1B-5AF3-FF420C265102}"/>
              </a:ext>
            </a:extLst>
          </p:cNvPr>
          <p:cNvPicPr>
            <a:picLocks noChangeAspect="1"/>
          </p:cNvPicPr>
          <p:nvPr/>
        </p:nvPicPr>
        <p:blipFill>
          <a:blip r:embed="rId3"/>
          <a:stretch>
            <a:fillRect/>
          </a:stretch>
        </p:blipFill>
        <p:spPr>
          <a:xfrm>
            <a:off x="516463" y="2855373"/>
            <a:ext cx="4482201" cy="2124000"/>
          </a:xfrm>
          <a:prstGeom prst="rect">
            <a:avLst/>
          </a:prstGeom>
        </p:spPr>
      </p:pic>
      <p:sp>
        <p:nvSpPr>
          <p:cNvPr id="10" name="Metin kutusu 9">
            <a:extLst>
              <a:ext uri="{FF2B5EF4-FFF2-40B4-BE49-F238E27FC236}">
                <a16:creationId xmlns:a16="http://schemas.microsoft.com/office/drawing/2014/main" id="{D2D9EBE7-0EB6-8EBD-20F3-844599C071B8}"/>
              </a:ext>
            </a:extLst>
          </p:cNvPr>
          <p:cNvSpPr txBox="1"/>
          <p:nvPr/>
        </p:nvSpPr>
        <p:spPr>
          <a:xfrm>
            <a:off x="5409028" y="408996"/>
            <a:ext cx="646331" cy="369332"/>
          </a:xfrm>
          <a:prstGeom prst="rect">
            <a:avLst/>
          </a:prstGeom>
          <a:noFill/>
        </p:spPr>
        <p:txBody>
          <a:bodyPr wrap="none" rtlCol="0">
            <a:spAutoFit/>
          </a:bodyPr>
          <a:lstStyle/>
          <a:p>
            <a:r>
              <a:rPr lang="tr-TR" dirty="0">
                <a:latin typeface="Times New Roman" panose="02020603050405020304" pitchFamily="18" charset="0"/>
                <a:cs typeface="Times New Roman" panose="02020603050405020304" pitchFamily="18" charset="0"/>
              </a:rPr>
              <a:t>main</a:t>
            </a:r>
          </a:p>
        </p:txBody>
      </p:sp>
      <p:pic>
        <p:nvPicPr>
          <p:cNvPr id="14" name="Resim 13">
            <a:extLst>
              <a:ext uri="{FF2B5EF4-FFF2-40B4-BE49-F238E27FC236}">
                <a16:creationId xmlns:a16="http://schemas.microsoft.com/office/drawing/2014/main" id="{A1F4EADC-EA68-64F6-83B5-75AF1F398614}"/>
              </a:ext>
            </a:extLst>
          </p:cNvPr>
          <p:cNvPicPr>
            <a:picLocks noChangeAspect="1"/>
          </p:cNvPicPr>
          <p:nvPr/>
        </p:nvPicPr>
        <p:blipFill>
          <a:blip r:embed="rId4"/>
          <a:stretch>
            <a:fillRect/>
          </a:stretch>
        </p:blipFill>
        <p:spPr>
          <a:xfrm>
            <a:off x="4930782" y="759474"/>
            <a:ext cx="4072265" cy="1872000"/>
          </a:xfrm>
          <a:prstGeom prst="rect">
            <a:avLst/>
          </a:prstGeom>
        </p:spPr>
      </p:pic>
    </p:spTree>
    <p:extLst>
      <p:ext uri="{BB962C8B-B14F-4D97-AF65-F5344CB8AC3E}">
        <p14:creationId xmlns:p14="http://schemas.microsoft.com/office/powerpoint/2010/main" val="1513494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DDAD0824-F402-AB0C-B416-DBDDDDAFCC15}"/>
              </a:ext>
            </a:extLst>
          </p:cNvPr>
          <p:cNvPicPr>
            <a:picLocks noChangeAspect="1"/>
          </p:cNvPicPr>
          <p:nvPr/>
        </p:nvPicPr>
        <p:blipFill>
          <a:blip r:embed="rId2"/>
          <a:stretch>
            <a:fillRect/>
          </a:stretch>
        </p:blipFill>
        <p:spPr>
          <a:xfrm>
            <a:off x="0" y="699750"/>
            <a:ext cx="5886450" cy="1619250"/>
          </a:xfrm>
          <a:prstGeom prst="rect">
            <a:avLst/>
          </a:prstGeom>
        </p:spPr>
      </p:pic>
      <p:pic>
        <p:nvPicPr>
          <p:cNvPr id="6" name="Resim 5">
            <a:extLst>
              <a:ext uri="{FF2B5EF4-FFF2-40B4-BE49-F238E27FC236}">
                <a16:creationId xmlns:a16="http://schemas.microsoft.com/office/drawing/2014/main" id="{A45324AF-8D2F-0F00-D85B-A652865E77DA}"/>
              </a:ext>
            </a:extLst>
          </p:cNvPr>
          <p:cNvPicPr>
            <a:picLocks noChangeAspect="1"/>
          </p:cNvPicPr>
          <p:nvPr/>
        </p:nvPicPr>
        <p:blipFill rotWithShape="1">
          <a:blip r:embed="rId3"/>
          <a:srcRect r="4704"/>
          <a:stretch/>
        </p:blipFill>
        <p:spPr>
          <a:xfrm>
            <a:off x="5996015" y="573375"/>
            <a:ext cx="3087273" cy="1872000"/>
          </a:xfrm>
          <a:prstGeom prst="rect">
            <a:avLst/>
          </a:prstGeom>
        </p:spPr>
      </p:pic>
      <p:pic>
        <p:nvPicPr>
          <p:cNvPr id="10" name="Resim 9">
            <a:extLst>
              <a:ext uri="{FF2B5EF4-FFF2-40B4-BE49-F238E27FC236}">
                <a16:creationId xmlns:a16="http://schemas.microsoft.com/office/drawing/2014/main" id="{6F32AFBA-BB80-CB1B-AF22-81255026CC97}"/>
              </a:ext>
            </a:extLst>
          </p:cNvPr>
          <p:cNvPicPr>
            <a:picLocks noChangeAspect="1"/>
          </p:cNvPicPr>
          <p:nvPr/>
        </p:nvPicPr>
        <p:blipFill>
          <a:blip r:embed="rId4"/>
          <a:stretch>
            <a:fillRect/>
          </a:stretch>
        </p:blipFill>
        <p:spPr>
          <a:xfrm>
            <a:off x="1265402" y="2571750"/>
            <a:ext cx="6381750" cy="2171700"/>
          </a:xfrm>
          <a:prstGeom prst="rect">
            <a:avLst/>
          </a:prstGeom>
        </p:spPr>
      </p:pic>
    </p:spTree>
    <p:extLst>
      <p:ext uri="{BB962C8B-B14F-4D97-AF65-F5344CB8AC3E}">
        <p14:creationId xmlns:p14="http://schemas.microsoft.com/office/powerpoint/2010/main" val="4191677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400" dirty="0"/>
              <a:t>Main </a:t>
            </a:r>
            <a:r>
              <a:rPr lang="tr-TR" sz="2400" dirty="0" err="1"/>
              <a:t>Idea</a:t>
            </a:r>
            <a:r>
              <a:rPr lang="tr-TR" sz="24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9690" y="891143"/>
            <a:ext cx="4512003" cy="1477328"/>
          </a:xfrm>
          <a:prstGeom prst="rect">
            <a:avLst/>
          </a:prstGeom>
        </p:spPr>
        <p:txBody>
          <a:bodyPr wrap="square">
            <a:spAutoFit/>
          </a:bodyPr>
          <a:lstStyle/>
          <a:p>
            <a:pPr algn="just"/>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main idea of </a:t>
            </a:r>
            <a:r>
              <a:rPr lang="tr-TR" dirty="0" err="1">
                <a:latin typeface="Times New Roman" panose="02020603050405020304" pitchFamily="18" charset="0"/>
                <a:cs typeface="Times New Roman" panose="02020603050405020304" pitchFamily="18" charset="0"/>
              </a:rPr>
              <a:t>our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predictive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many</a:t>
            </a:r>
            <a:r>
              <a:rPr lang="tr-TR" dirty="0">
                <a:latin typeface="Times New Roman" panose="02020603050405020304" pitchFamily="18" charset="0"/>
                <a:cs typeface="Times New Roman" panose="02020603050405020304" pitchFamily="18" charset="0"/>
              </a:rPr>
              <a:t> ML </a:t>
            </a:r>
            <a:r>
              <a:rPr lang="tr-TR" dirty="0" err="1">
                <a:latin typeface="Times New Roman" panose="02020603050405020304" pitchFamily="18" charset="0"/>
                <a:cs typeface="Times New Roman" panose="02020603050405020304" pitchFamily="18" charset="0"/>
              </a:rPr>
              <a:t>algorithms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select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apply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best-trained</a:t>
            </a:r>
            <a:r>
              <a:rPr lang="tr-TR" dirty="0">
                <a:latin typeface="Times New Roman" panose="02020603050405020304" pitchFamily="18" charset="0"/>
                <a:cs typeface="Times New Roman" panose="02020603050405020304" pitchFamily="18" charset="0"/>
              </a:rPr>
              <a:t> model </a:t>
            </a:r>
            <a:r>
              <a:rPr lang="tr-TR" dirty="0" err="1">
                <a:latin typeface="Times New Roman" panose="02020603050405020304" pitchFamily="18" charset="0"/>
                <a:cs typeface="Times New Roman" panose="02020603050405020304" pitchFamily="18" charset="0"/>
              </a:rPr>
              <a:t>that</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most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adapted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test </a:t>
            </a:r>
            <a:r>
              <a:rPr lang="tr-TR" dirty="0" err="1">
                <a:latin typeface="Times New Roman" panose="02020603050405020304" pitchFamily="18" charset="0"/>
                <a:cs typeface="Times New Roman" panose="02020603050405020304" pitchFamily="18" charset="0"/>
              </a:rPr>
              <a:t>dataset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fact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kernel</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proposed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learning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process</a:t>
            </a:r>
            <a:r>
              <a:rPr lang="tr-TR" dirty="0">
                <a:latin typeface="Times New Roman" panose="02020603050405020304" pitchFamily="18" charset="0"/>
                <a:cs typeface="Times New Roman" panose="02020603050405020304" pitchFamily="18" charset="0"/>
              </a:rPr>
              <a:t>. </a:t>
            </a:r>
          </a:p>
        </p:txBody>
      </p:sp>
      <p:pic>
        <p:nvPicPr>
          <p:cNvPr id="9" name="Resim 8"/>
          <p:cNvPicPr>
            <a:picLocks noChangeAspect="1"/>
          </p:cNvPicPr>
          <p:nvPr/>
        </p:nvPicPr>
        <p:blipFill>
          <a:blip r:embed="rId2"/>
          <a:stretch>
            <a:fillRect/>
          </a:stretch>
        </p:blipFill>
        <p:spPr>
          <a:xfrm>
            <a:off x="4658832" y="0"/>
            <a:ext cx="4438029" cy="5146150"/>
          </a:xfrm>
          <a:prstGeom prst="rect">
            <a:avLst/>
          </a:prstGeom>
        </p:spPr>
      </p:pic>
    </p:spTree>
    <p:extLst>
      <p:ext uri="{BB962C8B-B14F-4D97-AF65-F5344CB8AC3E}">
        <p14:creationId xmlns:p14="http://schemas.microsoft.com/office/powerpoint/2010/main" val="719371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839408"/>
            <a:ext cx="7886700" cy="994172"/>
          </a:xfrm>
        </p:spPr>
        <p:txBody>
          <a:bodyPr/>
          <a:lstStyle/>
          <a:p>
            <a:r>
              <a:rPr lang="tr-TR" dirty="0"/>
              <a:t>Sorular …</a:t>
            </a:r>
          </a:p>
        </p:txBody>
      </p:sp>
    </p:spTree>
    <p:extLst>
      <p:ext uri="{BB962C8B-B14F-4D97-AF65-F5344CB8AC3E}">
        <p14:creationId xmlns:p14="http://schemas.microsoft.com/office/powerpoint/2010/main" val="2187044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4068"/>
            <a:ext cx="7228130" cy="875049"/>
          </a:xfrm>
        </p:spPr>
        <p:txBody>
          <a:bodyPr>
            <a:normAutofit/>
          </a:bodyPr>
          <a:lstStyle/>
          <a:p>
            <a:r>
              <a:rPr lang="tr-TR" sz="2000" dirty="0"/>
              <a:t>En iyi modelin seçimi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9698" name="Picture 2" descr="Symmetry | Free Full-Text | Regression Tree Model for Predicting Game  Scores for the Golden State Warriors in the National Basketball Assoc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274" y="631375"/>
            <a:ext cx="4497151" cy="435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75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8" name="Resim 7"/>
          <p:cNvPicPr>
            <a:picLocks noChangeAspect="1"/>
          </p:cNvPicPr>
          <p:nvPr/>
        </p:nvPicPr>
        <p:blipFill>
          <a:blip r:embed="rId2"/>
          <a:stretch>
            <a:fillRect/>
          </a:stretch>
        </p:blipFill>
        <p:spPr>
          <a:xfrm>
            <a:off x="2195512" y="304800"/>
            <a:ext cx="4752975" cy="4533900"/>
          </a:xfrm>
          <a:prstGeom prst="rect">
            <a:avLst/>
          </a:prstGeom>
        </p:spPr>
      </p:pic>
    </p:spTree>
    <p:extLst>
      <p:ext uri="{BB962C8B-B14F-4D97-AF65-F5344CB8AC3E}">
        <p14:creationId xmlns:p14="http://schemas.microsoft.com/office/powerpoint/2010/main" val="1077025749"/>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9988</TotalTime>
  <Words>4091</Words>
  <Application>Microsoft Office PowerPoint</Application>
  <PresentationFormat>Ekran Gösterisi (16:9)</PresentationFormat>
  <Paragraphs>425</Paragraphs>
  <Slides>74</Slides>
  <Notes>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74</vt:i4>
      </vt:variant>
    </vt:vector>
  </HeadingPairs>
  <TitlesOfParts>
    <vt:vector size="81" baseType="lpstr">
      <vt:lpstr>Courier New</vt:lpstr>
      <vt:lpstr>Wingdings</vt:lpstr>
      <vt:lpstr>Arial</vt:lpstr>
      <vt:lpstr>Times New Roman</vt:lpstr>
      <vt:lpstr>Arial Black</vt:lpstr>
      <vt:lpstr>Calibri</vt:lpstr>
      <vt:lpstr>Office Theme</vt:lpstr>
      <vt:lpstr>Makine Öğrenmesinin Temelleri  | Hafta 3  Makine Öğrenmesi </vt:lpstr>
      <vt:lpstr>Makine Öğrenmesi … </vt:lpstr>
      <vt:lpstr>Veri tipi … </vt:lpstr>
      <vt:lpstr>Veri hazırlama ve Modelleme… </vt:lpstr>
      <vt:lpstr>Makine Öğrenmesi … </vt:lpstr>
      <vt:lpstr>Overview of the data variable types … </vt:lpstr>
      <vt:lpstr>N modeling… </vt:lpstr>
      <vt:lpstr>En iyi modelin seçimi … </vt:lpstr>
      <vt:lpstr>PowerPoint Sunusu</vt:lpstr>
      <vt:lpstr>Öznitelikler üzerine … </vt:lpstr>
      <vt:lpstr>Öznitelikler üzerine … </vt:lpstr>
      <vt:lpstr>Öznitelikler üzerine … </vt:lpstr>
      <vt:lpstr>Öznitelikler üzerine … </vt:lpstr>
      <vt:lpstr>Öznitelikler üzerine … </vt:lpstr>
      <vt:lpstr>Öznitelik çıkarımı … </vt:lpstr>
      <vt:lpstr>Öznitelik çıkarımı … </vt:lpstr>
      <vt:lpstr>Öznitelik çıkarımı … </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LDA (Linear Discriminant Analysis)</vt:lpstr>
      <vt:lpstr>PCA ve LDA Arasındaki Farklar</vt:lpstr>
      <vt:lpstr>ÖDEV</vt:lpstr>
      <vt:lpstr>K-NN … </vt:lpstr>
      <vt:lpstr>K-NN – En yakın komşu algoritması</vt:lpstr>
      <vt:lpstr>PowerPoint Sunusu</vt:lpstr>
      <vt:lpstr>PowerPoint Sunusu</vt:lpstr>
      <vt:lpstr>PowerPoint Sunusu</vt:lpstr>
      <vt:lpstr>Karar Ağacı ve Rastgele Orman…</vt:lpstr>
      <vt:lpstr>Karar Ağacı ve Rastgele Orman…</vt:lpstr>
      <vt:lpstr>Model Eğitimi ve Test … </vt:lpstr>
      <vt:lpstr>Yeniden Örnekleme (Bootsrap) …</vt:lpstr>
      <vt:lpstr>Yeniden Örnekleme (Bootsrap) …</vt:lpstr>
      <vt:lpstr>Dışarıda Tutma …</vt:lpstr>
      <vt:lpstr>Uygulama - Holdout</vt:lpstr>
      <vt:lpstr>Uygulama – Holdout.py</vt:lpstr>
      <vt:lpstr>K-fold ve Ortalama …</vt:lpstr>
      <vt:lpstr>K-fold ve Ortalama …</vt:lpstr>
      <vt:lpstr>K-fold Uygulama-Kfold.py</vt:lpstr>
      <vt:lpstr>K-fold Uygulama-Kfold.py</vt:lpstr>
      <vt:lpstr>K-fold Uygulama-Kfold.py</vt:lpstr>
      <vt:lpstr>K-fold Uygulama-Kfold.py</vt:lpstr>
      <vt:lpstr>K-fold Uygulama-Kfold.py</vt:lpstr>
      <vt:lpstr>ShuffleSplit</vt:lpstr>
      <vt:lpstr>ShuffleSplit-Uygulama-&gt;ShuffleSplit.py</vt:lpstr>
      <vt:lpstr>Model Başarım Ölçütleri … </vt:lpstr>
      <vt:lpstr>Model Başarım Ölçütleri- ConfusionMatrix.py</vt:lpstr>
      <vt:lpstr>Model Başarım Ölçütleri- ConfusionMatrix1.py</vt:lpstr>
      <vt:lpstr>PowerPoint Sunusu</vt:lpstr>
      <vt:lpstr>Model Başarım Ölçütleri … </vt:lpstr>
      <vt:lpstr>Model Başarım Ölçütleri … </vt:lpstr>
      <vt:lpstr>Model Başarım Ölçütleri … </vt:lpstr>
      <vt:lpstr>Model Başarım Ölçütleri (Two-classes… ) </vt:lpstr>
      <vt:lpstr>Model Başarım Ölçütleri … </vt:lpstr>
      <vt:lpstr>Model Başarım Ölçütleri (Multi-class…)</vt:lpstr>
      <vt:lpstr>Model Başarım Ölçütleri (Multi-class…) </vt:lpstr>
      <vt:lpstr>Model Eğitimi ve Test … </vt:lpstr>
      <vt:lpstr>Model Eğitimi ve Test … </vt:lpstr>
      <vt:lpstr>Model Eğitimi ve Test … </vt:lpstr>
      <vt:lpstr>Uygulama - Veriseti oku-&gt; VeriOku_cvs.py</vt:lpstr>
      <vt:lpstr>Uygulama - Veriseti oku-&gt; VeriOku_data.py </vt:lpstr>
      <vt:lpstr>Uygulama - Veriseti oku -&gt;VeriOku_Kaydet.py</vt:lpstr>
      <vt:lpstr>Uygulama - Veriseti oku -&gt;VeriOku_Kaydet.py</vt:lpstr>
      <vt:lpstr>Uygulama - Veriseti oku … </vt:lpstr>
      <vt:lpstr>Main Idea … </vt:lpstr>
      <vt:lpstr>Sorular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338</cp:revision>
  <dcterms:created xsi:type="dcterms:W3CDTF">2020-10-02T20:23:56Z</dcterms:created>
  <dcterms:modified xsi:type="dcterms:W3CDTF">2022-10-24T10:54:54Z</dcterms:modified>
</cp:coreProperties>
</file>